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81" r:id="rId2"/>
    <p:sldId id="316" r:id="rId3"/>
    <p:sldId id="262" r:id="rId4"/>
    <p:sldId id="260" r:id="rId5"/>
    <p:sldId id="259" r:id="rId6"/>
    <p:sldId id="267" r:id="rId7"/>
    <p:sldId id="269" r:id="rId8"/>
    <p:sldId id="261" r:id="rId9"/>
    <p:sldId id="270" r:id="rId10"/>
    <p:sldId id="272" r:id="rId11"/>
    <p:sldId id="274" r:id="rId12"/>
    <p:sldId id="278" r:id="rId13"/>
    <p:sldId id="279" r:id="rId14"/>
    <p:sldId id="280" r:id="rId15"/>
    <p:sldId id="273" r:id="rId16"/>
    <p:sldId id="284" r:id="rId17"/>
    <p:sldId id="285" r:id="rId18"/>
    <p:sldId id="282" r:id="rId19"/>
    <p:sldId id="287" r:id="rId20"/>
    <p:sldId id="288" r:id="rId21"/>
    <p:sldId id="289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3" r:id="rId32"/>
    <p:sldId id="314" r:id="rId33"/>
    <p:sldId id="304" r:id="rId34"/>
    <p:sldId id="306" r:id="rId35"/>
    <p:sldId id="305" r:id="rId36"/>
    <p:sldId id="315" r:id="rId37"/>
    <p:sldId id="307" r:id="rId38"/>
    <p:sldId id="308" r:id="rId39"/>
    <p:sldId id="310" r:id="rId40"/>
    <p:sldId id="311" r:id="rId41"/>
    <p:sldId id="312" r:id="rId42"/>
    <p:sldId id="258" r:id="rId43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AE52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35" autoAdjust="0"/>
    <p:restoredTop sz="95019" autoAdjust="0"/>
  </p:normalViewPr>
  <p:slideViewPr>
    <p:cSldViewPr>
      <p:cViewPr>
        <p:scale>
          <a:sx n="90" d="100"/>
          <a:sy n="90" d="100"/>
        </p:scale>
        <p:origin x="-696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2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61100C-934F-42F0-A9EB-4C9EEFECF255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698F86-86D0-4EE0-8273-BC3807EBDDB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7B2B61-9586-4B23-8CC8-C85F36F59538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A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A7AD6C-739B-494A-984A-25962AC20C84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s-A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B188A5-A886-4223-B34A-6879D0B33133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s-A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ángulo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AD3267-A8A4-405B-8CCE-A61C89A36943}" type="slidenum">
              <a:rPr lang="es-ES" altLang="es-AR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s-ES" altLang="es-AR" smtClean="0">
              <a:solidFill>
                <a:srgbClr val="000000"/>
              </a:solidFill>
            </a:endParaRPr>
          </a:p>
        </p:txBody>
      </p:sp>
      <p:sp>
        <p:nvSpPr>
          <p:cNvPr id="50179" name="Rectángulo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ángulo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AR" altLang="es-AR" smtClean="0"/>
              <a:t>Hablar de Km y orden de la reaccion</a:t>
            </a:r>
            <a:endParaRPr lang="es-ES" altLang="es-A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0708A4-4F02-4DFF-BA21-808CFF0ACD5D}" type="slidenum">
              <a:rPr lang="es-AR" smtClean="0"/>
              <a:pPr>
                <a:defRPr/>
              </a:pPr>
              <a:t>19</a:t>
            </a:fld>
            <a:endParaRPr lang="es-A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ECB6C6-8C9F-4E68-ABD0-41177BA4732A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s-E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32C8E1-AF26-4661-A3DE-2A9E83DD14EE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s-A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6CBE9-2CD2-4A46-AC71-0BC93F6DAB81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695AE-48FB-44A3-AC6A-5FD40B6FFD6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F7C4C-F213-4D71-B7ED-43890B4AC4AD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D3623-8402-490F-8A6D-FA872015CEA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E2401-7DA2-4A3B-A919-FB1886BD2F80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0BD95-887A-435A-B583-B218D327206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8283F-626A-4BB1-B26B-C46420F497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B6E32-0C18-4B4F-912A-9A9AD4E61342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249A7-724A-4A01-A7C4-DB283367DD34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5440B-29B6-49D5-9D7C-FA1A0AC882D5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0667B-4052-473B-AFCC-0E8EEB1356D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A5997-BC68-4E4A-9CF7-E318A2DD0C8F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A0874-34EA-4733-B278-2516A959358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BD4DB-2838-49E6-AE5F-07EF45A28D7F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F2368-72AA-4FE5-A7CC-9E0F1A9877C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AF82D-F12F-4BF4-907C-65A4A26CC61F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C0444-9637-401A-90F1-CB6AC61615A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CA05F-1DBC-4D34-90EE-B4417ABD4E66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33689-B51C-443F-8CE4-B61832F90EA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EFB43-DE3D-4CED-989B-63DBEAC8E934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57BB0-1AF7-4AB5-AD50-69E07B0B5C2C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B83C-57B5-467A-BE09-4133370B83A4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9FBC0-56BB-4BFE-8759-73B647E6B61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AR" smtClean="0"/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071D8C-372A-46FE-BA13-C6DDEE0F372E}" type="datetimeFigureOut">
              <a:rPr lang="es-AR"/>
              <a:pPr>
                <a:defRPr/>
              </a:pPr>
              <a:t>11/08/2016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6D1905-CBB5-4A52-A9B1-87C4F545399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7153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2714625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QUÍMICA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43125" y="1143000"/>
            <a:ext cx="4449763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+mn-cs"/>
              </a:rPr>
              <a:t>LIC. NUTRICIÓN</a:t>
            </a:r>
            <a:endParaRPr lang="es-AR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+mn-cs"/>
            </a:endParaRPr>
          </a:p>
        </p:txBody>
      </p:sp>
      <p:sp>
        <p:nvSpPr>
          <p:cNvPr id="6149" name="8 CuadroTexto"/>
          <p:cNvSpPr txBox="1">
            <a:spLocks noChangeArrowheads="1"/>
          </p:cNvSpPr>
          <p:nvPr/>
        </p:nvSpPr>
        <p:spPr bwMode="auto">
          <a:xfrm>
            <a:off x="3571875" y="4487863"/>
            <a:ext cx="1281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>
                <a:solidFill>
                  <a:srgbClr val="C00000"/>
                </a:solidFill>
                <a:latin typeface="Arial Black" pitchFamily="34" charset="0"/>
              </a:rPr>
              <a:t>2016</a:t>
            </a:r>
            <a:endParaRPr lang="es-AR" sz="320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150" name="Picture 10" descr="Escudo_UNS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6 CuadroTexto"/>
          <p:cNvSpPr txBox="1">
            <a:spLocks noChangeArrowheads="1"/>
          </p:cNvSpPr>
          <p:nvPr/>
        </p:nvSpPr>
        <p:spPr bwMode="auto">
          <a:xfrm>
            <a:off x="6715125" y="6211888"/>
            <a:ext cx="236537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>
              <a:latin typeface="Calibri" pitchFamily="34" charset="0"/>
            </a:endParaRPr>
          </a:p>
          <a:p>
            <a:endParaRPr lang="es-ES_tradnl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rgbClr val="C00000"/>
                </a:solidFill>
                <a:latin typeface="Comic Sans MS" pitchFamily="66" charset="0"/>
              </a:rPr>
              <a:t>Factores que afectan</a:t>
            </a:r>
            <a:br>
              <a:rPr lang="es-ES" sz="3200" b="1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s-ES" sz="3200" b="1" smtClean="0">
                <a:solidFill>
                  <a:srgbClr val="C00000"/>
                </a:solidFill>
                <a:latin typeface="Comic Sans MS" pitchFamily="66" charset="0"/>
              </a:rPr>
              <a:t> la Actividad Enzimática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815975" y="1600200"/>
            <a:ext cx="7427913" cy="4525963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5A1AE8"/>
            </a:solidFill>
          </a:ln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Concentración de Enzima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Concentración de Sustrato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48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4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4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48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de la concentración  de </a:t>
            </a:r>
            <a:r>
              <a:rPr lang="es-E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nzima </a:t>
            </a:r>
            <a:b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2800" b="1" dirty="0" smtClean="0">
                <a:solidFill>
                  <a:srgbClr val="C00000"/>
                </a:solidFill>
              </a:rPr>
              <a:t>sobre la Actividad Enzimática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258888" y="2133600"/>
            <a:ext cx="5545137" cy="3636963"/>
            <a:chOff x="793" y="1344"/>
            <a:chExt cx="3493" cy="2291"/>
          </a:xfrm>
        </p:grpSpPr>
        <p:sp>
          <p:nvSpPr>
            <p:cNvPr id="16391" name="Line 4"/>
            <p:cNvSpPr>
              <a:spLocks noChangeShapeType="1"/>
            </p:cNvSpPr>
            <p:nvPr/>
          </p:nvSpPr>
          <p:spPr bwMode="auto">
            <a:xfrm>
              <a:off x="1292" y="1344"/>
              <a:ext cx="0" cy="185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lg" len="med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6392" name="Line 5"/>
            <p:cNvSpPr>
              <a:spLocks noChangeShapeType="1"/>
            </p:cNvSpPr>
            <p:nvPr/>
          </p:nvSpPr>
          <p:spPr bwMode="auto">
            <a:xfrm>
              <a:off x="1292" y="3203"/>
              <a:ext cx="29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6393" name="Line 6"/>
            <p:cNvSpPr>
              <a:spLocks noChangeShapeType="1"/>
            </p:cNvSpPr>
            <p:nvPr/>
          </p:nvSpPr>
          <p:spPr bwMode="auto">
            <a:xfrm flipV="1">
              <a:off x="1292" y="1570"/>
              <a:ext cx="1996" cy="163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6394" name="Text Box 7"/>
            <p:cNvSpPr txBox="1">
              <a:spLocks noChangeArrowheads="1"/>
            </p:cNvSpPr>
            <p:nvPr/>
          </p:nvSpPr>
          <p:spPr bwMode="auto">
            <a:xfrm>
              <a:off x="3560" y="3385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[E]</a:t>
              </a:r>
            </a:p>
          </p:txBody>
        </p:sp>
        <p:sp>
          <p:nvSpPr>
            <p:cNvPr id="16395" name="Text Box 8"/>
            <p:cNvSpPr txBox="1">
              <a:spLocks noChangeArrowheads="1"/>
            </p:cNvSpPr>
            <p:nvPr/>
          </p:nvSpPr>
          <p:spPr bwMode="auto">
            <a:xfrm>
              <a:off x="793" y="1344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Vo</a:t>
              </a:r>
            </a:p>
          </p:txBody>
        </p:sp>
      </p:grpSp>
      <p:sp>
        <p:nvSpPr>
          <p:cNvPr id="159753" name="Text Box 9"/>
          <p:cNvSpPr txBox="1">
            <a:spLocks noChangeArrowheads="1"/>
          </p:cNvSpPr>
          <p:nvPr/>
        </p:nvSpPr>
        <p:spPr bwMode="auto">
          <a:xfrm>
            <a:off x="4286250" y="1643063"/>
            <a:ext cx="4321175" cy="708025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rgbClr val="0000FF"/>
                </a:solidFill>
                <a:latin typeface="+mn-lt"/>
                <a:cs typeface="+mn-cs"/>
              </a:rPr>
              <a:t>Concentración </a:t>
            </a:r>
            <a:r>
              <a:rPr lang="es-ES" sz="2000" b="1" dirty="0" err="1">
                <a:solidFill>
                  <a:srgbClr val="0000FF"/>
                </a:solidFill>
                <a:latin typeface="+mn-lt"/>
                <a:cs typeface="+mn-cs"/>
              </a:rPr>
              <a:t>saturante</a:t>
            </a:r>
            <a:r>
              <a:rPr lang="es-ES" sz="2000" b="1" dirty="0">
                <a:solidFill>
                  <a:srgbClr val="0000FF"/>
                </a:solidFill>
                <a:latin typeface="+mn-lt"/>
                <a:cs typeface="+mn-cs"/>
              </a:rPr>
              <a:t> de sustrato,  pH y T°C constantes</a:t>
            </a:r>
          </a:p>
        </p:txBody>
      </p:sp>
      <p:sp>
        <p:nvSpPr>
          <p:cNvPr id="16389" name="10 CuadroTexto"/>
          <p:cNvSpPr txBox="1">
            <a:spLocks noChangeArrowheads="1"/>
          </p:cNvSpPr>
          <p:nvPr/>
        </p:nvSpPr>
        <p:spPr bwMode="auto">
          <a:xfrm>
            <a:off x="5929313" y="2714625"/>
            <a:ext cx="335756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altLang="es-AR" sz="2000" b="1">
                <a:solidFill>
                  <a:srgbClr val="7030A0"/>
                </a:solidFill>
                <a:latin typeface="Calibri" pitchFamily="34" charset="0"/>
              </a:rPr>
              <a:t>Se establece la relación entre </a:t>
            </a:r>
          </a:p>
          <a:p>
            <a:r>
              <a:rPr lang="es-MX" altLang="es-AR" sz="2000" b="1">
                <a:solidFill>
                  <a:srgbClr val="7030A0"/>
                </a:solidFill>
                <a:latin typeface="Calibri" pitchFamily="34" charset="0"/>
              </a:rPr>
              <a:t>Cantidad y Actividad de enzima </a:t>
            </a:r>
          </a:p>
          <a:p>
            <a:endParaRPr lang="es-MX" altLang="es-AR" sz="2000" b="1">
              <a:solidFill>
                <a:srgbClr val="7030A0"/>
              </a:solidFill>
              <a:latin typeface="Calibri" pitchFamily="34" charset="0"/>
            </a:endParaRPr>
          </a:p>
          <a:p>
            <a:r>
              <a:rPr lang="es-MX" altLang="es-AR" sz="2000" b="1">
                <a:solidFill>
                  <a:srgbClr val="7030A0"/>
                </a:solidFill>
                <a:latin typeface="Calibri" pitchFamily="34" charset="0"/>
              </a:rPr>
              <a:t>Velocidad de reacción</a:t>
            </a:r>
          </a:p>
          <a:p>
            <a:r>
              <a:rPr lang="es-MX" altLang="es-AR" sz="2000" b="1">
                <a:solidFill>
                  <a:srgbClr val="7030A0"/>
                </a:solidFill>
                <a:latin typeface="Calibri" pitchFamily="34" charset="0"/>
              </a:rPr>
              <a:t>directamente proporcional a la concentración de enzima</a:t>
            </a:r>
            <a:endParaRPr lang="es-AR" altLang="es-AR" sz="2000" b="1">
              <a:solidFill>
                <a:srgbClr val="7030A0"/>
              </a:solidFill>
              <a:latin typeface="Calibri" pitchFamily="34" charset="0"/>
            </a:endParaRPr>
          </a:p>
          <a:p>
            <a:endParaRPr lang="es-AR">
              <a:latin typeface="Calibri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857875" y="2643188"/>
            <a:ext cx="3305175" cy="23082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>
                <a:latin typeface="+mn-lt"/>
                <a:cs typeface="+mn-cs"/>
              </a:rPr>
              <a:t>  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9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159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 animBg="1"/>
      <p:bldP spid="159753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785813"/>
            <a:ext cx="7416800" cy="55626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7411" name="1 CuadroTexto"/>
          <p:cNvSpPr txBox="1">
            <a:spLocks noChangeArrowheads="1"/>
          </p:cNvSpPr>
          <p:nvPr/>
        </p:nvSpPr>
        <p:spPr bwMode="auto">
          <a:xfrm>
            <a:off x="3573463" y="2497138"/>
            <a:ext cx="1314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altLang="es-AR" sz="2000" b="1">
                <a:solidFill>
                  <a:srgbClr val="C00000"/>
                </a:solidFill>
                <a:latin typeface="Calibri" pitchFamily="34" charset="0"/>
              </a:rPr>
              <a:t>pH óptimo</a:t>
            </a:r>
          </a:p>
          <a:p>
            <a:endParaRPr lang="es-AR" altLang="es-AR" sz="20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2" name="2 CuadroTexto"/>
          <p:cNvSpPr txBox="1">
            <a:spLocks noChangeArrowheads="1"/>
          </p:cNvSpPr>
          <p:nvPr/>
        </p:nvSpPr>
        <p:spPr bwMode="auto">
          <a:xfrm>
            <a:off x="3586163" y="5286375"/>
            <a:ext cx="1249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altLang="es-AR">
                <a:solidFill>
                  <a:srgbClr val="000000"/>
                </a:solidFill>
                <a:latin typeface="Calibri" pitchFamily="34" charset="0"/>
              </a:rPr>
              <a:t>6	8</a:t>
            </a:r>
            <a:endParaRPr lang="es-AR" altLang="es-AR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3" name="1 CuadroTexto"/>
          <p:cNvSpPr txBox="1">
            <a:spLocks noChangeArrowheads="1"/>
          </p:cNvSpPr>
          <p:nvPr/>
        </p:nvSpPr>
        <p:spPr bwMode="auto">
          <a:xfrm>
            <a:off x="1141413" y="5732463"/>
            <a:ext cx="74168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altLang="es-AR" sz="1600" b="1">
                <a:solidFill>
                  <a:srgbClr val="C00000"/>
                </a:solidFill>
              </a:rPr>
              <a:t>pH óptimo </a:t>
            </a:r>
            <a:r>
              <a:rPr lang="es-MX" altLang="es-AR" sz="1600" b="1">
                <a:solidFill>
                  <a:srgbClr val="000000"/>
                </a:solidFill>
              </a:rPr>
              <a:t>es aquel en el cual el estado de disociación de los grupos esenciales es el más </a:t>
            </a:r>
            <a:r>
              <a:rPr lang="es-MX" altLang="es-AR" b="1">
                <a:solidFill>
                  <a:srgbClr val="C00000"/>
                </a:solidFill>
              </a:rPr>
              <a:t>apropiado para interaccionar en el complejo ES</a:t>
            </a:r>
            <a:endParaRPr lang="es-AR" altLang="es-AR" b="1">
              <a:solidFill>
                <a:srgbClr val="C0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219700" y="2033588"/>
            <a:ext cx="3313113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1500" b="1" dirty="0">
                <a:solidFill>
                  <a:srgbClr val="000000"/>
                </a:solidFill>
                <a:latin typeface="+mn-lt"/>
                <a:cs typeface="+mn-cs"/>
              </a:rPr>
              <a:t>Los cambios del pH del medio afectan el estado de ionización de grupos funcionales de las moléculas de E y 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1500" b="1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1500" b="1" dirty="0">
                <a:solidFill>
                  <a:srgbClr val="000000"/>
                </a:solidFill>
                <a:latin typeface="+mn-lt"/>
                <a:cs typeface="+mn-cs"/>
              </a:rPr>
              <a:t>Para la formación del [ES] es necesaria una correcta distribución de las cargas en ambas moléculas</a:t>
            </a:r>
            <a:endParaRPr lang="es-AR" sz="15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429250" y="4000500"/>
            <a:ext cx="2786063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 </a:t>
            </a:r>
            <a:r>
              <a:rPr lang="es-ES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Concentración de sustrato, E y 	T°C constantes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7" name="Rectangle 5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enzimas con diferentes pH óptimo</a:t>
            </a:r>
          </a:p>
        </p:txBody>
      </p:sp>
      <p:graphicFrame>
        <p:nvGraphicFramePr>
          <p:cNvPr id="146436" name="Object 4"/>
          <p:cNvGraphicFramePr>
            <a:graphicFrameLocks noChangeAspect="1"/>
          </p:cNvGraphicFramePr>
          <p:nvPr/>
        </p:nvGraphicFramePr>
        <p:xfrm>
          <a:off x="1692275" y="2060575"/>
          <a:ext cx="5146675" cy="3868738"/>
        </p:xfrm>
        <a:graphic>
          <a:graphicData uri="http://schemas.openxmlformats.org/presentationml/2006/ole">
            <p:oleObj spid="_x0000_s1026" name="Imagen de mapa de bits" r:id="rId3" imgW="2952381" imgH="2219635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4" name="Rectangle 4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Influencia de la Temperatura</a:t>
            </a:r>
            <a:r>
              <a:rPr lang="es-ES" sz="2800" b="1" dirty="0" smtClean="0">
                <a:solidFill>
                  <a:srgbClr val="C00000"/>
                </a:solidFill>
              </a:rPr>
              <a:t> </a:t>
            </a:r>
            <a:br>
              <a:rPr lang="es-ES" sz="2800" b="1" dirty="0" smtClean="0">
                <a:solidFill>
                  <a:srgbClr val="C00000"/>
                </a:solidFill>
              </a:rPr>
            </a:br>
            <a:r>
              <a:rPr lang="es-ES" sz="2800" b="1" dirty="0" smtClean="0">
                <a:solidFill>
                  <a:srgbClr val="C00000"/>
                </a:solidFill>
              </a:rPr>
              <a:t>sobre la Actividad Enzimática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684213" y="2781300"/>
            <a:ext cx="5988050" cy="3581400"/>
            <a:chOff x="431" y="1298"/>
            <a:chExt cx="3772" cy="2256"/>
          </a:xfrm>
        </p:grpSpPr>
        <p:sp>
          <p:nvSpPr>
            <p:cNvPr id="18448" name="Text Box 10"/>
            <p:cNvSpPr txBox="1">
              <a:spLocks noChangeArrowheads="1"/>
            </p:cNvSpPr>
            <p:nvPr/>
          </p:nvSpPr>
          <p:spPr bwMode="auto">
            <a:xfrm>
              <a:off x="2250" y="3191"/>
              <a:ext cx="1530" cy="3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2000" b="1">
                  <a:latin typeface="Calibri" pitchFamily="34" charset="0"/>
                </a:rPr>
                <a:t>Temperatura(°C)       </a:t>
              </a:r>
              <a:endParaRPr lang="es-ES" sz="2000">
                <a:latin typeface="Calibri" pitchFamily="34" charset="0"/>
              </a:endParaRPr>
            </a:p>
          </p:txBody>
        </p:sp>
        <p:sp>
          <p:nvSpPr>
            <p:cNvPr id="18449" name="Text Box 11"/>
            <p:cNvSpPr txBox="1">
              <a:spLocks noChangeArrowheads="1"/>
            </p:cNvSpPr>
            <p:nvPr/>
          </p:nvSpPr>
          <p:spPr bwMode="auto">
            <a:xfrm>
              <a:off x="431" y="1298"/>
              <a:ext cx="1043" cy="54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2000" b="1">
                  <a:latin typeface="Calibri" pitchFamily="34" charset="0"/>
                </a:rPr>
                <a:t>Actividad</a:t>
              </a:r>
            </a:p>
            <a:p>
              <a:r>
                <a:rPr lang="es-ES" sz="2000" b="1">
                  <a:latin typeface="Calibri" pitchFamily="34" charset="0"/>
                </a:rPr>
                <a:t> enzimática</a:t>
              </a:r>
            </a:p>
          </p:txBody>
        </p:sp>
        <p:grpSp>
          <p:nvGrpSpPr>
            <p:cNvPr id="18450" name="Group 17"/>
            <p:cNvGrpSpPr>
              <a:grpSpLocks/>
            </p:cNvGrpSpPr>
            <p:nvPr/>
          </p:nvGrpSpPr>
          <p:grpSpPr bwMode="auto">
            <a:xfrm>
              <a:off x="1655" y="1480"/>
              <a:ext cx="2548" cy="1643"/>
              <a:chOff x="1655" y="1479"/>
              <a:chExt cx="2548" cy="1643"/>
            </a:xfrm>
          </p:grpSpPr>
          <p:sp>
            <p:nvSpPr>
              <p:cNvPr id="18451" name="Freeform 6"/>
              <p:cNvSpPr>
                <a:spLocks/>
              </p:cNvSpPr>
              <p:nvPr/>
            </p:nvSpPr>
            <p:spPr bwMode="auto">
              <a:xfrm>
                <a:off x="1791" y="1706"/>
                <a:ext cx="1257" cy="1208"/>
              </a:xfrm>
              <a:custGeom>
                <a:avLst/>
                <a:gdLst>
                  <a:gd name="T0" fmla="*/ 0 w 1257"/>
                  <a:gd name="T1" fmla="*/ 1208 h 1208"/>
                  <a:gd name="T2" fmla="*/ 519 w 1257"/>
                  <a:gd name="T3" fmla="*/ 402 h 1208"/>
                  <a:gd name="T4" fmla="*/ 1042 w 1257"/>
                  <a:gd name="T5" fmla="*/ 9 h 1208"/>
                  <a:gd name="T6" fmla="*/ 1257 w 1257"/>
                  <a:gd name="T7" fmla="*/ 455 h 12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57"/>
                  <a:gd name="T13" fmla="*/ 0 h 1208"/>
                  <a:gd name="T14" fmla="*/ 1257 w 1257"/>
                  <a:gd name="T15" fmla="*/ 1208 h 12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57" h="1208">
                    <a:moveTo>
                      <a:pt x="0" y="1208"/>
                    </a:moveTo>
                    <a:cubicBezTo>
                      <a:pt x="86" y="1074"/>
                      <a:pt x="345" y="602"/>
                      <a:pt x="519" y="402"/>
                    </a:cubicBezTo>
                    <a:cubicBezTo>
                      <a:pt x="693" y="202"/>
                      <a:pt x="919" y="0"/>
                      <a:pt x="1042" y="9"/>
                    </a:cubicBezTo>
                    <a:cubicBezTo>
                      <a:pt x="1165" y="18"/>
                      <a:pt x="1212" y="362"/>
                      <a:pt x="1257" y="45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8452" name="Line 7"/>
              <p:cNvSpPr>
                <a:spLocks noChangeShapeType="1"/>
              </p:cNvSpPr>
              <p:nvPr/>
            </p:nvSpPr>
            <p:spPr bwMode="auto">
              <a:xfrm>
                <a:off x="2789" y="1745"/>
                <a:ext cx="0" cy="1315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8453" name="Line 8"/>
              <p:cNvSpPr>
                <a:spLocks noChangeShapeType="1"/>
              </p:cNvSpPr>
              <p:nvPr/>
            </p:nvSpPr>
            <p:spPr bwMode="auto">
              <a:xfrm>
                <a:off x="1657" y="1479"/>
                <a:ext cx="0" cy="164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arrow" w="med" len="med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8454" name="Line 9"/>
              <p:cNvSpPr>
                <a:spLocks noChangeShapeType="1"/>
              </p:cNvSpPr>
              <p:nvPr/>
            </p:nvSpPr>
            <p:spPr bwMode="auto">
              <a:xfrm>
                <a:off x="1655" y="3114"/>
                <a:ext cx="254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8455" name="Freeform 12"/>
              <p:cNvSpPr>
                <a:spLocks/>
              </p:cNvSpPr>
              <p:nvPr/>
            </p:nvSpPr>
            <p:spPr bwMode="auto">
              <a:xfrm>
                <a:off x="3024" y="2113"/>
                <a:ext cx="627" cy="774"/>
              </a:xfrm>
              <a:custGeom>
                <a:avLst/>
                <a:gdLst>
                  <a:gd name="T0" fmla="*/ 0 w 627"/>
                  <a:gd name="T1" fmla="*/ 0 h 774"/>
                  <a:gd name="T2" fmla="*/ 174 w 627"/>
                  <a:gd name="T3" fmla="*/ 411 h 774"/>
                  <a:gd name="T4" fmla="*/ 627 w 627"/>
                  <a:gd name="T5" fmla="*/ 774 h 774"/>
                  <a:gd name="T6" fmla="*/ 0 60000 65536"/>
                  <a:gd name="T7" fmla="*/ 0 60000 65536"/>
                  <a:gd name="T8" fmla="*/ 0 60000 65536"/>
                  <a:gd name="T9" fmla="*/ 0 w 627"/>
                  <a:gd name="T10" fmla="*/ 0 h 774"/>
                  <a:gd name="T11" fmla="*/ 627 w 627"/>
                  <a:gd name="T12" fmla="*/ 774 h 7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7" h="774">
                    <a:moveTo>
                      <a:pt x="0" y="0"/>
                    </a:moveTo>
                    <a:cubicBezTo>
                      <a:pt x="29" y="66"/>
                      <a:pt x="70" y="282"/>
                      <a:pt x="174" y="411"/>
                    </a:cubicBezTo>
                    <a:cubicBezTo>
                      <a:pt x="278" y="540"/>
                      <a:pt x="552" y="714"/>
                      <a:pt x="627" y="77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</p:grp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4357688" y="2428875"/>
            <a:ext cx="2500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0000"/>
                </a:solidFill>
                <a:latin typeface="Calibri" pitchFamily="34" charset="0"/>
              </a:rPr>
              <a:t>Temperatura  óptima</a:t>
            </a: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935288" y="2273300"/>
            <a:ext cx="987425" cy="1584325"/>
            <a:chOff x="1849" y="1026"/>
            <a:chExt cx="622" cy="998"/>
          </a:xfrm>
        </p:grpSpPr>
        <p:sp>
          <p:nvSpPr>
            <p:cNvPr id="18445" name="AutoShape 14"/>
            <p:cNvSpPr>
              <a:spLocks noChangeArrowheads="1"/>
            </p:cNvSpPr>
            <p:nvPr/>
          </p:nvSpPr>
          <p:spPr bwMode="auto">
            <a:xfrm rot="-3716008">
              <a:off x="1700" y="1253"/>
              <a:ext cx="998" cy="544"/>
            </a:xfrm>
            <a:prstGeom prst="wedgeRoundRectCallout">
              <a:avLst>
                <a:gd name="adj1" fmla="val -74750"/>
                <a:gd name="adj2" fmla="val 44620"/>
                <a:gd name="adj3" fmla="val 16667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 b="1">
                  <a:solidFill>
                    <a:srgbClr val="5A1AE8"/>
                  </a:solidFill>
                  <a:latin typeface="Calibri" pitchFamily="34" charset="0"/>
                </a:rPr>
                <a:t> actividad por     de la temperatura</a:t>
              </a:r>
            </a:p>
          </p:txBody>
        </p:sp>
        <p:sp>
          <p:nvSpPr>
            <p:cNvPr id="18446" name="Line 15"/>
            <p:cNvSpPr>
              <a:spLocks noChangeShapeType="1"/>
            </p:cNvSpPr>
            <p:nvPr/>
          </p:nvSpPr>
          <p:spPr bwMode="auto">
            <a:xfrm rot="-2319588" flipH="1" flipV="1">
              <a:off x="1849" y="1753"/>
              <a:ext cx="68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8447" name="Line 19"/>
            <p:cNvSpPr>
              <a:spLocks noChangeShapeType="1"/>
            </p:cNvSpPr>
            <p:nvPr/>
          </p:nvSpPr>
          <p:spPr bwMode="auto">
            <a:xfrm rot="-2319588" flipH="1" flipV="1">
              <a:off x="2108" y="1620"/>
              <a:ext cx="45" cy="136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5221288" y="3128963"/>
            <a:ext cx="2119312" cy="1292225"/>
            <a:chOff x="3545" y="1788"/>
            <a:chExt cx="1335" cy="814"/>
          </a:xfrm>
        </p:grpSpPr>
        <p:sp>
          <p:nvSpPr>
            <p:cNvPr id="18443" name="AutoShape 22"/>
            <p:cNvSpPr>
              <a:spLocks noChangeArrowheads="1"/>
            </p:cNvSpPr>
            <p:nvPr/>
          </p:nvSpPr>
          <p:spPr bwMode="auto">
            <a:xfrm rot="-1252868">
              <a:off x="3545" y="1788"/>
              <a:ext cx="1335" cy="814"/>
            </a:xfrm>
            <a:prstGeom prst="wedgeRoundRectCallout">
              <a:avLst>
                <a:gd name="adj1" fmla="val -72125"/>
                <a:gd name="adj2" fmla="val 51718"/>
                <a:gd name="adj3" fmla="val 16667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 b="1">
                  <a:solidFill>
                    <a:srgbClr val="5A1AE8"/>
                  </a:solidFill>
                  <a:latin typeface="Calibri" pitchFamily="34" charset="0"/>
                </a:rPr>
                <a:t>Desnaturalización</a:t>
              </a:r>
            </a:p>
            <a:p>
              <a:pPr algn="ctr"/>
              <a:r>
                <a:rPr lang="es-ES" sz="1600" b="1">
                  <a:solidFill>
                    <a:srgbClr val="5A1AE8"/>
                  </a:solidFill>
                  <a:latin typeface="Calibri" pitchFamily="34" charset="0"/>
                </a:rPr>
                <a:t>por    temperatura</a:t>
              </a:r>
            </a:p>
            <a:p>
              <a:pPr algn="ctr"/>
              <a:endParaRPr lang="es-ES" sz="1600" b="1">
                <a:solidFill>
                  <a:srgbClr val="5A1AE8"/>
                </a:solidFill>
                <a:latin typeface="Calibri" pitchFamily="34" charset="0"/>
              </a:endParaRPr>
            </a:p>
            <a:p>
              <a:pPr algn="ctr"/>
              <a:r>
                <a:rPr lang="es-ES" sz="1600" b="1">
                  <a:solidFill>
                    <a:srgbClr val="5A1AE8"/>
                  </a:solidFill>
                  <a:latin typeface="Calibri" pitchFamily="34" charset="0"/>
                </a:rPr>
                <a:t>Actividad</a:t>
              </a:r>
            </a:p>
            <a:p>
              <a:pPr algn="ctr"/>
              <a:r>
                <a:rPr lang="es-ES" sz="1600" b="1">
                  <a:solidFill>
                    <a:srgbClr val="5A1AE8"/>
                  </a:solidFill>
                  <a:latin typeface="Calibri" pitchFamily="34" charset="0"/>
                </a:rPr>
                <a:t> </a:t>
              </a:r>
            </a:p>
          </p:txBody>
        </p:sp>
        <p:sp>
          <p:nvSpPr>
            <p:cNvPr id="18444" name="Line 23"/>
            <p:cNvSpPr>
              <a:spLocks noChangeShapeType="1"/>
            </p:cNvSpPr>
            <p:nvPr/>
          </p:nvSpPr>
          <p:spPr bwMode="auto">
            <a:xfrm rot="143552" flipH="1" flipV="1">
              <a:off x="3905" y="2113"/>
              <a:ext cx="68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20" name="19 Rayo"/>
          <p:cNvSpPr/>
          <p:nvPr/>
        </p:nvSpPr>
        <p:spPr>
          <a:xfrm rot="4120108">
            <a:off x="4565650" y="2684463"/>
            <a:ext cx="357188" cy="842962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1" name="20 CuadroTexto"/>
          <p:cNvSpPr txBox="1"/>
          <p:nvPr/>
        </p:nvSpPr>
        <p:spPr>
          <a:xfrm>
            <a:off x="5429250" y="1643063"/>
            <a:ext cx="3571875" cy="6556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Concentración de S, E y pH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	 constantes</a:t>
            </a:r>
            <a:endParaRPr lang="es-AR" dirty="0">
              <a:solidFill>
                <a:srgbClr val="0000FF"/>
              </a:solidFill>
              <a:latin typeface="+mn-lt"/>
              <a:cs typeface="+mn-cs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5072063" y="1571625"/>
            <a:ext cx="3200400" cy="6461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>
                <a:latin typeface="+mn-lt"/>
                <a:cs typeface="+mn-cs"/>
              </a:rPr>
              <a:t>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>
              <a:latin typeface="+mn-lt"/>
              <a:cs typeface="+mn-cs"/>
            </a:endParaRPr>
          </a:p>
        </p:txBody>
      </p:sp>
      <p:sp>
        <p:nvSpPr>
          <p:cNvPr id="27" name="Line 15"/>
          <p:cNvSpPr>
            <a:spLocks noChangeShapeType="1"/>
          </p:cNvSpPr>
          <p:nvPr/>
        </p:nvSpPr>
        <p:spPr bwMode="auto">
          <a:xfrm rot="19280412" flipH="1">
            <a:off x="5945188" y="4137025"/>
            <a:ext cx="109537" cy="369888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4" grpId="0" animBg="1"/>
      <p:bldP spid="148493" grpId="0"/>
      <p:bldP spid="20" grpId="0" animBg="1"/>
      <p:bldP spid="22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9"/>
          <p:cNvSpPr txBox="1">
            <a:spLocks noChangeArrowheads="1"/>
          </p:cNvSpPr>
          <p:nvPr/>
        </p:nvSpPr>
        <p:spPr bwMode="auto">
          <a:xfrm>
            <a:off x="1017588" y="2997200"/>
            <a:ext cx="458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  <p:pic>
        <p:nvPicPr>
          <p:cNvPr id="19459" name="Picture 16"/>
          <p:cNvPicPr>
            <a:picLocks noChangeAspect="1" noChangeArrowheads="1"/>
          </p:cNvPicPr>
          <p:nvPr/>
        </p:nvPicPr>
        <p:blipFill>
          <a:blip r:embed="rId2">
            <a:lum bright="-12000" contrast="24000"/>
          </a:blip>
          <a:srcRect/>
          <a:stretch>
            <a:fillRect/>
          </a:stretch>
        </p:blipFill>
        <p:spPr bwMode="auto">
          <a:xfrm>
            <a:off x="1428750" y="1285875"/>
            <a:ext cx="5616575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714375" y="0"/>
            <a:ext cx="8229600" cy="114300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Influencia de la concentración de Sustrato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ES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sobre la velocidad inicial</a:t>
            </a:r>
          </a:p>
        </p:txBody>
      </p:sp>
      <p:sp>
        <p:nvSpPr>
          <p:cNvPr id="19461" name="6 CuadroTexto"/>
          <p:cNvSpPr txBox="1">
            <a:spLocks noChangeArrowheads="1"/>
          </p:cNvSpPr>
          <p:nvPr/>
        </p:nvSpPr>
        <p:spPr bwMode="auto">
          <a:xfrm>
            <a:off x="6534150" y="1285875"/>
            <a:ext cx="2609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altLang="es-AR" b="1">
                <a:solidFill>
                  <a:srgbClr val="0000FF"/>
                </a:solidFill>
                <a:latin typeface="Calibri" pitchFamily="34" charset="0"/>
              </a:rPr>
              <a:t>[E], pH, T°C: constantes</a:t>
            </a:r>
            <a:endParaRPr lang="es-AR" altLang="es-AR" b="1">
              <a:solidFill>
                <a:srgbClr val="0000FF"/>
              </a:solidFill>
              <a:latin typeface="Calibri" pitchFamily="34" charset="0"/>
            </a:endParaRPr>
          </a:p>
          <a:p>
            <a:endParaRPr lang="es-AR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715125" y="2143125"/>
            <a:ext cx="21336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Curva hiperbólica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ángulo 4"/>
          <p:cNvSpPr>
            <a:spLocks noChangeArrowheads="1"/>
          </p:cNvSpPr>
          <p:nvPr/>
        </p:nvSpPr>
        <p:spPr bwMode="auto">
          <a:xfrm>
            <a:off x="1144588" y="177800"/>
            <a:ext cx="6811962" cy="83026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AR" altLang="es-AR" sz="2800">
                <a:solidFill>
                  <a:srgbClr val="FFFFFF"/>
                </a:solidFill>
                <a:latin typeface="Calibri" pitchFamily="34" charset="0"/>
              </a:rPr>
              <a:t>ECUACIÓN DE MICHAELIS- MENTEN</a:t>
            </a:r>
          </a:p>
          <a:p>
            <a:r>
              <a:rPr lang="es-AR" altLang="es-AR" sz="2000">
                <a:solidFill>
                  <a:srgbClr val="FFFFFF"/>
                </a:solidFill>
                <a:latin typeface="Calibri" pitchFamily="34" charset="0"/>
              </a:rPr>
              <a:t>Cinética del estado estacionario </a:t>
            </a:r>
          </a:p>
        </p:txBody>
      </p:sp>
      <p:pic>
        <p:nvPicPr>
          <p:cNvPr id="20483" name="Imagen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071688"/>
            <a:ext cx="2786063" cy="1284287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0484" name="Cuadro de texto 19"/>
          <p:cNvSpPr txBox="1">
            <a:spLocks noChangeArrowheads="1"/>
          </p:cNvSpPr>
          <p:nvPr/>
        </p:nvSpPr>
        <p:spPr bwMode="auto">
          <a:xfrm>
            <a:off x="5651500" y="4005263"/>
            <a:ext cx="2449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AR" altLang="es-AR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485" name="Rectángulo 21"/>
          <p:cNvSpPr>
            <a:spLocks noChangeArrowheads="1"/>
          </p:cNvSpPr>
          <p:nvPr/>
        </p:nvSpPr>
        <p:spPr bwMode="auto">
          <a:xfrm>
            <a:off x="250825" y="5116513"/>
            <a:ext cx="47228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AR" altLang="es-AR" b="1" i="1">
                <a:solidFill>
                  <a:srgbClr val="FFFFFF"/>
                </a:solidFill>
                <a:latin typeface="Calibri" pitchFamily="34" charset="0"/>
              </a:rPr>
              <a:t>V</a:t>
            </a:r>
            <a:r>
              <a:rPr lang="es-AR" altLang="es-AR" b="1" i="1" baseline="-25000">
                <a:solidFill>
                  <a:srgbClr val="FFFFFF"/>
                </a:solidFill>
                <a:latin typeface="Calibri" pitchFamily="34" charset="0"/>
              </a:rPr>
              <a:t>0</a:t>
            </a:r>
            <a:r>
              <a:rPr lang="es-AR" altLang="es-AR" i="1">
                <a:solidFill>
                  <a:srgbClr val="FFFFFF"/>
                </a:solidFill>
                <a:latin typeface="Calibri" pitchFamily="34" charset="0"/>
              </a:rPr>
              <a:t>=     </a:t>
            </a:r>
            <a:r>
              <a:rPr lang="es-AR" altLang="es-AR" sz="2000" i="1">
                <a:solidFill>
                  <a:srgbClr val="FFFFFF"/>
                </a:solidFill>
                <a:latin typeface="Calibri" pitchFamily="34" charset="0"/>
              </a:rPr>
              <a:t>Velocidad inicial de la reacción</a:t>
            </a:r>
            <a:endParaRPr lang="es-ES" altLang="es-AR" sz="2000">
              <a:solidFill>
                <a:srgbClr val="FFFFFF"/>
              </a:solidFill>
              <a:latin typeface="Calibri" pitchFamily="34" charset="0"/>
            </a:endParaRPr>
          </a:p>
          <a:p>
            <a:r>
              <a:rPr lang="es-AR" altLang="es-AR" b="1" i="1">
                <a:solidFill>
                  <a:srgbClr val="FFFFFF"/>
                </a:solidFill>
                <a:latin typeface="Calibri" pitchFamily="34" charset="0"/>
              </a:rPr>
              <a:t>Vmáx</a:t>
            </a:r>
            <a:r>
              <a:rPr lang="es-AR" altLang="es-AR" i="1">
                <a:solidFill>
                  <a:srgbClr val="FFFFFF"/>
                </a:solidFill>
                <a:latin typeface="Calibri" pitchFamily="34" charset="0"/>
              </a:rPr>
              <a:t>= </a:t>
            </a:r>
            <a:r>
              <a:rPr lang="es-AR" altLang="es-AR" sz="2000" i="1">
                <a:solidFill>
                  <a:srgbClr val="FFFFFF"/>
                </a:solidFill>
                <a:latin typeface="Calibri" pitchFamily="34" charset="0"/>
              </a:rPr>
              <a:t>Velocidad Máxima</a:t>
            </a:r>
            <a:endParaRPr lang="es-ES" altLang="es-AR" sz="2000">
              <a:solidFill>
                <a:srgbClr val="FFFFFF"/>
              </a:solidFill>
              <a:latin typeface="Calibri" pitchFamily="34" charset="0"/>
            </a:endParaRPr>
          </a:p>
          <a:p>
            <a:r>
              <a:rPr lang="es-AR" altLang="es-AR" b="1" i="1">
                <a:solidFill>
                  <a:srgbClr val="FFFFFF"/>
                </a:solidFill>
                <a:latin typeface="Calibri" pitchFamily="34" charset="0"/>
              </a:rPr>
              <a:t>Km</a:t>
            </a:r>
            <a:r>
              <a:rPr lang="es-AR" altLang="es-AR" i="1">
                <a:solidFill>
                  <a:srgbClr val="FFFFFF"/>
                </a:solidFill>
                <a:latin typeface="Calibri" pitchFamily="34" charset="0"/>
              </a:rPr>
              <a:t>=   </a:t>
            </a:r>
            <a:r>
              <a:rPr lang="es-AR" altLang="es-AR" sz="2000" i="1">
                <a:solidFill>
                  <a:srgbClr val="FFFFFF"/>
                </a:solidFill>
                <a:latin typeface="Calibri" pitchFamily="34" charset="0"/>
              </a:rPr>
              <a:t>constante de Michaelis</a:t>
            </a:r>
            <a:endParaRPr lang="es-ES" altLang="es-AR" sz="2000">
              <a:solidFill>
                <a:srgbClr val="FFFFFF"/>
              </a:solidFill>
              <a:latin typeface="Calibri" pitchFamily="34" charset="0"/>
            </a:endParaRPr>
          </a:p>
          <a:p>
            <a:r>
              <a:rPr lang="es-AR" altLang="es-AR" b="1" i="1">
                <a:solidFill>
                  <a:srgbClr val="FFFFFF"/>
                </a:solidFill>
                <a:latin typeface="Calibri" pitchFamily="34" charset="0"/>
              </a:rPr>
              <a:t>[S]</a:t>
            </a:r>
            <a:r>
              <a:rPr lang="es-AR" altLang="es-AR" i="1">
                <a:solidFill>
                  <a:srgbClr val="FFFFFF"/>
                </a:solidFill>
                <a:latin typeface="Calibri" pitchFamily="34" charset="0"/>
              </a:rPr>
              <a:t>=   </a:t>
            </a:r>
            <a:r>
              <a:rPr lang="es-AR" altLang="es-AR" sz="2000" i="1">
                <a:solidFill>
                  <a:srgbClr val="FFFFFF"/>
                </a:solidFill>
                <a:latin typeface="Calibri" pitchFamily="34" charset="0"/>
              </a:rPr>
              <a:t>concentración del sustrato</a:t>
            </a:r>
          </a:p>
        </p:txBody>
      </p:sp>
      <p:pic>
        <p:nvPicPr>
          <p:cNvPr id="20486" name="Imagen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2313" y="1857375"/>
            <a:ext cx="4437062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1 CuadroTexto"/>
          <p:cNvSpPr txBox="1">
            <a:spLocks noChangeArrowheads="1"/>
          </p:cNvSpPr>
          <p:nvPr/>
        </p:nvSpPr>
        <p:spPr bwMode="auto">
          <a:xfrm>
            <a:off x="6754813" y="1785938"/>
            <a:ext cx="238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altLang="es-AR">
                <a:latin typeface="Calibri" pitchFamily="34" charset="0"/>
              </a:rPr>
              <a:t>Reacción de orden cero</a:t>
            </a:r>
            <a:endParaRPr lang="es-AR" altLang="es-AR">
              <a:latin typeface="Calibri" pitchFamily="34" charset="0"/>
            </a:endParaRPr>
          </a:p>
        </p:txBody>
      </p:sp>
      <p:cxnSp>
        <p:nvCxnSpPr>
          <p:cNvPr id="20488" name="3 Conector angular"/>
          <p:cNvCxnSpPr>
            <a:cxnSpLocks noChangeShapeType="1"/>
          </p:cNvCxnSpPr>
          <p:nvPr/>
        </p:nvCxnSpPr>
        <p:spPr bwMode="auto">
          <a:xfrm rot="16200000" flipH="1">
            <a:off x="7940676" y="2087562"/>
            <a:ext cx="608012" cy="576263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0489" name="4 Rectángulo"/>
          <p:cNvSpPr>
            <a:spLocks noChangeArrowheads="1"/>
          </p:cNvSpPr>
          <p:nvPr/>
        </p:nvSpPr>
        <p:spPr bwMode="auto">
          <a:xfrm>
            <a:off x="6072188" y="4259263"/>
            <a:ext cx="2400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altLang="es-AR">
                <a:solidFill>
                  <a:srgbClr val="000000"/>
                </a:solidFill>
                <a:latin typeface="Calibri" pitchFamily="34" charset="0"/>
              </a:rPr>
              <a:t>Reacción de 1° orden</a:t>
            </a:r>
          </a:p>
        </p:txBody>
      </p:sp>
      <p:pic>
        <p:nvPicPr>
          <p:cNvPr id="20490" name="Imagen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3" y="4275138"/>
            <a:ext cx="1042987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21 CuadroTexto"/>
          <p:cNvSpPr txBox="1">
            <a:spLocks noChangeArrowheads="1"/>
          </p:cNvSpPr>
          <p:nvPr/>
        </p:nvSpPr>
        <p:spPr bwMode="auto">
          <a:xfrm>
            <a:off x="214313" y="4879975"/>
            <a:ext cx="428148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altLang="es-AR" b="1" i="1"/>
              <a:t>V</a:t>
            </a:r>
            <a:r>
              <a:rPr lang="es-AR" altLang="es-AR" b="1" i="1" baseline="-25000"/>
              <a:t>0</a:t>
            </a:r>
            <a:r>
              <a:rPr lang="es-AR" altLang="es-AR" b="1" i="1"/>
              <a:t>=     Velocidad inicial de la reacción</a:t>
            </a:r>
            <a:endParaRPr lang="es-ES" altLang="es-AR" b="1" i="1"/>
          </a:p>
          <a:p>
            <a:r>
              <a:rPr lang="es-AR" altLang="es-AR" b="1" i="1"/>
              <a:t>Vmáx= Velocidad Máxima</a:t>
            </a:r>
            <a:endParaRPr lang="es-ES" altLang="es-AR" b="1" i="1"/>
          </a:p>
          <a:p>
            <a:r>
              <a:rPr lang="es-AR" altLang="es-AR" b="1" i="1"/>
              <a:t>Km=   constante de Michaelis</a:t>
            </a:r>
            <a:endParaRPr lang="es-ES" altLang="es-AR" b="1" i="1"/>
          </a:p>
          <a:p>
            <a:r>
              <a:rPr lang="es-AR" altLang="es-AR" b="1" i="1"/>
              <a:t>[S]=   concentración del sustrato</a:t>
            </a:r>
          </a:p>
          <a:p>
            <a:endParaRPr lang="es-AR" b="1"/>
          </a:p>
        </p:txBody>
      </p:sp>
      <p:sp>
        <p:nvSpPr>
          <p:cNvPr id="20492" name="22 CuadroTexto"/>
          <p:cNvSpPr txBox="1">
            <a:spLocks noChangeArrowheads="1"/>
          </p:cNvSpPr>
          <p:nvPr/>
        </p:nvSpPr>
        <p:spPr bwMode="auto">
          <a:xfrm>
            <a:off x="1214438" y="357188"/>
            <a:ext cx="5754687" cy="584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b="1">
                <a:latin typeface="Calibri" pitchFamily="34" charset="0"/>
              </a:rPr>
              <a:t>Ecuación de Michaelis – Menten </a:t>
            </a:r>
            <a:endParaRPr lang="es-AR" sz="3200" b="1">
              <a:latin typeface="Calibri" pitchFamily="34" charset="0"/>
            </a:endParaRPr>
          </a:p>
        </p:txBody>
      </p:sp>
      <p:pic>
        <p:nvPicPr>
          <p:cNvPr id="2049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75" y="1011238"/>
            <a:ext cx="4000500" cy="917575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sp>
        <p:nvSpPr>
          <p:cNvPr id="20494" name="27 CuadroTexto"/>
          <p:cNvSpPr txBox="1">
            <a:spLocks noChangeArrowheads="1"/>
          </p:cNvSpPr>
          <p:nvPr/>
        </p:nvSpPr>
        <p:spPr bwMode="auto">
          <a:xfrm>
            <a:off x="785813" y="3929063"/>
            <a:ext cx="2905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>
                <a:latin typeface="Calibri" pitchFamily="34" charset="0"/>
              </a:rPr>
              <a:t>  </a:t>
            </a:r>
            <a:endParaRPr lang="es-AR">
              <a:latin typeface="Calibri" pitchFamily="34" charset="0"/>
            </a:endParaRPr>
          </a:p>
        </p:txBody>
      </p:sp>
      <p:sp>
        <p:nvSpPr>
          <p:cNvPr id="20495" name="33 CuadroTexto"/>
          <p:cNvSpPr txBox="1">
            <a:spLocks noChangeArrowheads="1"/>
          </p:cNvSpPr>
          <p:nvPr/>
        </p:nvSpPr>
        <p:spPr bwMode="auto">
          <a:xfrm>
            <a:off x="857250" y="3643313"/>
            <a:ext cx="2071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altLang="es-AR" b="1">
                <a:solidFill>
                  <a:srgbClr val="FF0000"/>
                </a:solidFill>
              </a:rPr>
              <a:t>Km = [S]</a:t>
            </a:r>
          </a:p>
          <a:p>
            <a:pPr algn="ctr"/>
            <a:r>
              <a:rPr lang="es-AR" altLang="es-AR" b="1">
                <a:solidFill>
                  <a:srgbClr val="FF0000"/>
                </a:solidFill>
              </a:rPr>
              <a:t>cuando </a:t>
            </a:r>
          </a:p>
          <a:p>
            <a:pPr algn="ctr"/>
            <a:r>
              <a:rPr lang="es-AR" altLang="es-AR" b="1">
                <a:solidFill>
                  <a:srgbClr val="FF0000"/>
                </a:solidFill>
              </a:rPr>
              <a:t>V</a:t>
            </a:r>
            <a:r>
              <a:rPr lang="es-AR" altLang="es-AR" b="1" baseline="-25000">
                <a:solidFill>
                  <a:srgbClr val="FF0000"/>
                </a:solidFill>
              </a:rPr>
              <a:t>0</a:t>
            </a:r>
            <a:r>
              <a:rPr lang="es-AR" altLang="es-AR" b="1">
                <a:solidFill>
                  <a:srgbClr val="FF0000"/>
                </a:solidFill>
              </a:rPr>
              <a:t> = ½ Vmáx</a:t>
            </a:r>
            <a:endParaRPr lang="es-AR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  <p:bldP spid="20489" grpId="0"/>
      <p:bldP spid="20491" grpId="0"/>
      <p:bldP spid="2049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071688" y="2214563"/>
            <a:ext cx="6572250" cy="4770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altLang="es-AR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Constante de </a:t>
            </a:r>
            <a:r>
              <a:rPr lang="es-AR" altLang="es-AR" sz="2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Michaelis</a:t>
            </a:r>
            <a:r>
              <a:rPr lang="es-AR" altLang="es-AR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(Km)</a:t>
            </a:r>
            <a:endParaRPr lang="es-AR" altLang="es-A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altLang="es-AR" sz="2000" b="1" dirty="0">
                <a:latin typeface="Arial" pitchFamily="34" charset="0"/>
                <a:cs typeface="Arial" pitchFamily="34" charset="0"/>
              </a:rPr>
              <a:t>  Es característica de una enzima y su sustrato particular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altLang="es-AR" sz="20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altLang="es-AR" sz="2000" b="1" dirty="0">
                <a:latin typeface="Arial" pitchFamily="34" charset="0"/>
                <a:cs typeface="Arial" pitchFamily="34" charset="0"/>
              </a:rPr>
              <a:t>  Refleja la afinidad del sustrato por la enzima, en relación inversa: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altLang="es-AR" sz="2000" b="1" dirty="0">
                <a:latin typeface="Arial" pitchFamily="34" charset="0"/>
                <a:cs typeface="Arial" pitchFamily="34" charset="0"/>
              </a:rPr>
              <a:t>	</a:t>
            </a:r>
            <a:r>
              <a:rPr lang="es-AR" altLang="es-A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menor Km          mayor afinidad E por el 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altLang="es-AR" sz="20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altLang="es-AR" sz="2000" b="1" dirty="0">
                <a:latin typeface="Arial" pitchFamily="34" charset="0"/>
                <a:cs typeface="Arial" pitchFamily="34" charset="0"/>
              </a:rPr>
              <a:t>  Km es numéricamente igual a la concentración del sustrato que corresponde a una velocidad de reacción igual a la mitad de la velocidad máxima.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altLang="es-AR" sz="20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altLang="es-AR" sz="2000" b="1" dirty="0">
                <a:latin typeface="Arial" pitchFamily="34" charset="0"/>
                <a:cs typeface="Arial" pitchFamily="34" charset="0"/>
              </a:rPr>
              <a:t>  En condiciones definidas de pH, T°C, Km tiene un valor fijo para cada enzima y sirve para caracterizarla.</a:t>
            </a:r>
            <a:endParaRPr lang="es-ES" altLang="es-A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2 CuadroTexto"/>
          <p:cNvSpPr txBox="1">
            <a:spLocks noChangeArrowheads="1"/>
          </p:cNvSpPr>
          <p:nvPr/>
        </p:nvSpPr>
        <p:spPr bwMode="auto">
          <a:xfrm>
            <a:off x="1500188" y="2571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AR">
              <a:latin typeface="Calibri" pitchFamily="34" charset="0"/>
            </a:endParaRPr>
          </a:p>
        </p:txBody>
      </p:sp>
      <p:sp>
        <p:nvSpPr>
          <p:cNvPr id="21508" name="3 CuadroTexto"/>
          <p:cNvSpPr txBox="1">
            <a:spLocks noChangeArrowheads="1"/>
          </p:cNvSpPr>
          <p:nvPr/>
        </p:nvSpPr>
        <p:spPr bwMode="auto">
          <a:xfrm>
            <a:off x="500063" y="71438"/>
            <a:ext cx="7786687" cy="52387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Ecuación de Michaelis – Menten </a:t>
            </a:r>
            <a:endParaRPr lang="es-AR" sz="2800" b="1">
              <a:latin typeface="Calibri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4714875"/>
            <a:ext cx="2071688" cy="1016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altLang="es-A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Km = [S]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altLang="es-A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cuando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altLang="es-A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s-AR" altLang="es-AR" sz="20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s-AR" altLang="es-AR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= ½ </a:t>
            </a:r>
            <a:r>
              <a:rPr lang="es-AR" altLang="es-AR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Vmáx</a:t>
            </a:r>
            <a:endParaRPr lang="es-AR" sz="20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643063"/>
            <a:ext cx="20716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714375"/>
            <a:ext cx="4670425" cy="1000125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sp>
        <p:nvSpPr>
          <p:cNvPr id="21512" name="7 CuadroTexto"/>
          <p:cNvSpPr txBox="1">
            <a:spLocks noChangeArrowheads="1"/>
          </p:cNvSpPr>
          <p:nvPr/>
        </p:nvSpPr>
        <p:spPr bwMode="auto">
          <a:xfrm>
            <a:off x="3286125" y="1714500"/>
            <a:ext cx="41322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s-ES_tradnl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Km, </a:t>
            </a:r>
            <a:r>
              <a:rPr lang="es-AR" altLang="es-AR" sz="2400" b="1">
                <a:solidFill>
                  <a:srgbClr val="0000FF"/>
                </a:solidFill>
                <a:latin typeface="Calibri" pitchFamily="34" charset="0"/>
              </a:rPr>
              <a:t>Constante de Michaelis</a:t>
            </a:r>
          </a:p>
          <a:p>
            <a:endParaRPr lang="es-AR" sz="2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Flecha derecha"/>
          <p:cNvSpPr/>
          <p:nvPr/>
        </p:nvSpPr>
        <p:spPr>
          <a:xfrm>
            <a:off x="4429125" y="4286250"/>
            <a:ext cx="500063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512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2020888"/>
            <a:ext cx="4356100" cy="383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0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b="1" dirty="0" smtClean="0">
                <a:latin typeface="+mn-lt"/>
              </a:rPr>
              <a:t>Gráfica doble recíproca o de</a:t>
            </a:r>
            <a:br>
              <a:rPr lang="es-ES" sz="2800" b="1" dirty="0" smtClean="0">
                <a:latin typeface="+mn-lt"/>
              </a:rPr>
            </a:br>
            <a:r>
              <a:rPr lang="es-ES" sz="2800" b="1" dirty="0" smtClean="0">
                <a:latin typeface="+mn-lt"/>
              </a:rPr>
              <a:t> </a:t>
            </a:r>
            <a:r>
              <a:rPr lang="es-ES" sz="2800" b="1" dirty="0" err="1" smtClean="0">
                <a:latin typeface="+mn-lt"/>
              </a:rPr>
              <a:t>Lineweaver-Burk</a:t>
            </a:r>
            <a:endParaRPr lang="es-ES" sz="2800" b="1" dirty="0" smtClean="0">
              <a:latin typeface="+mn-lt"/>
            </a:endParaRPr>
          </a:p>
        </p:txBody>
      </p:sp>
      <p:pic>
        <p:nvPicPr>
          <p:cNvPr id="22532" name="Imagen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214563"/>
            <a:ext cx="3143250" cy="10747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142875" y="3786188"/>
            <a:ext cx="4254500" cy="2216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rgbClr val="0000FF"/>
                </a:solidFill>
                <a:latin typeface="+mn-lt"/>
                <a:cs typeface="+mn-cs"/>
              </a:rPr>
              <a:t>Ordenada al Origen = 1 / </a:t>
            </a:r>
            <a:r>
              <a:rPr lang="es-ES_tradnl" sz="2400" b="1" dirty="0" err="1">
                <a:solidFill>
                  <a:srgbClr val="0000FF"/>
                </a:solidFill>
                <a:latin typeface="+mn-lt"/>
                <a:cs typeface="+mn-cs"/>
              </a:rPr>
              <a:t>Vmáx</a:t>
            </a:r>
            <a:endParaRPr lang="es-ES_tradnl" sz="2400" b="1" dirty="0">
              <a:solidFill>
                <a:srgbClr val="0000FF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b="1" dirty="0">
              <a:solidFill>
                <a:srgbClr val="0000FF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rgbClr val="0000FF"/>
                </a:solidFill>
                <a:latin typeface="+mn-lt"/>
                <a:cs typeface="+mn-cs"/>
              </a:rPr>
              <a:t>Pendiente = Km / </a:t>
            </a:r>
            <a:r>
              <a:rPr lang="es-ES_tradnl" sz="2400" b="1" dirty="0" err="1">
                <a:solidFill>
                  <a:srgbClr val="0000FF"/>
                </a:solidFill>
                <a:latin typeface="+mn-lt"/>
                <a:cs typeface="+mn-cs"/>
              </a:rPr>
              <a:t>Vmáx</a:t>
            </a:r>
            <a:endParaRPr lang="es-ES_tradnl" sz="2400" b="1" dirty="0">
              <a:solidFill>
                <a:srgbClr val="0000FF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b="1" dirty="0">
              <a:solidFill>
                <a:srgbClr val="0000FF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rgbClr val="0000FF"/>
                </a:solidFill>
                <a:latin typeface="+mn-lt"/>
                <a:cs typeface="+mn-cs"/>
              </a:rPr>
              <a:t>Intersección con eje X = - 1 / Km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s-ES" sz="3600" b="1" smtClean="0">
                <a:solidFill>
                  <a:srgbClr val="C00000"/>
                </a:solidFill>
              </a:rPr>
              <a:t>INHIBICIÓN ENZIMÁTICA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23850" y="2133600"/>
            <a:ext cx="2319338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C00000"/>
                </a:solidFill>
                <a:latin typeface="Calibri" pitchFamily="34" charset="0"/>
              </a:rPr>
              <a:t>INHIBICION REVERSIBLE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52400" y="4292600"/>
            <a:ext cx="2205038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>
                <a:latin typeface="Calibri" pitchFamily="34" charset="0"/>
              </a:rPr>
              <a:t>INHIBICION </a:t>
            </a:r>
          </a:p>
          <a:p>
            <a:pPr algn="ctr"/>
            <a:r>
              <a:rPr lang="es-ES" sz="2400" b="1">
                <a:latin typeface="Calibri" pitchFamily="34" charset="0"/>
              </a:rPr>
              <a:t>IRREVERSIBLE</a:t>
            </a:r>
          </a:p>
        </p:txBody>
      </p:sp>
      <p:sp>
        <p:nvSpPr>
          <p:cNvPr id="11273" name="Text Box 9" descr="Diagonal hacia arriba clara"/>
          <p:cNvSpPr txBox="1">
            <a:spLocks noChangeArrowheads="1"/>
          </p:cNvSpPr>
          <p:nvPr/>
        </p:nvSpPr>
        <p:spPr bwMode="auto">
          <a:xfrm>
            <a:off x="3500438" y="1785938"/>
            <a:ext cx="3095625" cy="1320800"/>
          </a:xfrm>
          <a:prstGeom prst="rect">
            <a:avLst/>
          </a:prstGeom>
          <a:pattFill prst="ltUpDiag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00000"/>
                </a:solidFill>
                <a:latin typeface="Calibri" pitchFamily="34" charset="0"/>
              </a:rPr>
              <a:t>COMPETITIVA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00000"/>
                </a:solidFill>
                <a:latin typeface="Calibri" pitchFamily="34" charset="0"/>
              </a:rPr>
              <a:t>NO COMPETITIVA 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00000"/>
                </a:solidFill>
                <a:latin typeface="Calibri" pitchFamily="34" charset="0"/>
              </a:rPr>
              <a:t>(ACOMPETITIVA)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916238" y="3500438"/>
            <a:ext cx="6227762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C00000"/>
                </a:solidFill>
                <a:latin typeface="Calibri" pitchFamily="34" charset="0"/>
              </a:rPr>
              <a:t>POR ENLACE COVALENTE</a:t>
            </a:r>
          </a:p>
          <a:p>
            <a:pPr>
              <a:spcBef>
                <a:spcPct val="50000"/>
              </a:spcBef>
            </a:pPr>
            <a:endParaRPr lang="es-ES" sz="2400" b="1">
              <a:solidFill>
                <a:srgbClr val="C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s-MX" sz="2400" b="1">
              <a:solidFill>
                <a:srgbClr val="C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s-ES" sz="2400" b="1">
              <a:solidFill>
                <a:srgbClr val="C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C00000"/>
                </a:solidFill>
                <a:latin typeface="Calibri" pitchFamily="34" charset="0"/>
              </a:rPr>
              <a:t>INHIBIDOR SUICIDA</a:t>
            </a:r>
          </a:p>
          <a:p>
            <a:pPr>
              <a:spcBef>
                <a:spcPct val="50000"/>
              </a:spcBef>
            </a:pPr>
            <a:endParaRPr lang="es-ES" sz="2400" b="1">
              <a:solidFill>
                <a:srgbClr val="C00000"/>
              </a:solidFill>
              <a:latin typeface="Calibri" pitchFamily="34" charset="0"/>
            </a:endParaRPr>
          </a:p>
          <a:p>
            <a:pPr>
              <a:lnSpc>
                <a:spcPct val="55000"/>
              </a:lnSpc>
              <a:spcBef>
                <a:spcPct val="50000"/>
              </a:spcBef>
            </a:pPr>
            <a:endParaRPr lang="es-ES" sz="2400" b="1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125788" y="3962400"/>
            <a:ext cx="5103812" cy="554038"/>
            <a:chOff x="1969" y="2496"/>
            <a:chExt cx="3215" cy="349"/>
          </a:xfrm>
        </p:grpSpPr>
        <p:sp>
          <p:nvSpPr>
            <p:cNvPr id="23570" name="Text Box 11"/>
            <p:cNvSpPr txBox="1">
              <a:spLocks noChangeArrowheads="1"/>
            </p:cNvSpPr>
            <p:nvPr/>
          </p:nvSpPr>
          <p:spPr bwMode="auto">
            <a:xfrm>
              <a:off x="1969" y="2557"/>
              <a:ext cx="7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>
                  <a:latin typeface="Calibri" pitchFamily="34" charset="0"/>
                </a:rPr>
                <a:t>DIFP</a:t>
              </a:r>
            </a:p>
          </p:txBody>
        </p:sp>
        <p:sp>
          <p:nvSpPr>
            <p:cNvPr id="23571" name="Line 12"/>
            <p:cNvSpPr>
              <a:spLocks noChangeShapeType="1"/>
            </p:cNvSpPr>
            <p:nvPr/>
          </p:nvSpPr>
          <p:spPr bwMode="auto">
            <a:xfrm>
              <a:off x="2688" y="2688"/>
              <a:ext cx="9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72" name="Text Box 13"/>
            <p:cNvSpPr txBox="1">
              <a:spLocks noChangeArrowheads="1"/>
            </p:cNvSpPr>
            <p:nvPr/>
          </p:nvSpPr>
          <p:spPr bwMode="auto">
            <a:xfrm>
              <a:off x="3723" y="2496"/>
              <a:ext cx="1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>
                  <a:latin typeface="Calibri" pitchFamily="34" charset="0"/>
                </a:rPr>
                <a:t>Quimotripsina</a:t>
              </a:r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3000375" y="6000750"/>
            <a:ext cx="5953125" cy="457200"/>
            <a:chOff x="2010" y="3120"/>
            <a:chExt cx="3750" cy="288"/>
          </a:xfrm>
        </p:grpSpPr>
        <p:sp>
          <p:nvSpPr>
            <p:cNvPr id="23567" name="Text Box 14"/>
            <p:cNvSpPr txBox="1">
              <a:spLocks noChangeArrowheads="1"/>
            </p:cNvSpPr>
            <p:nvPr/>
          </p:nvSpPr>
          <p:spPr bwMode="auto">
            <a:xfrm>
              <a:off x="2010" y="3120"/>
              <a:ext cx="10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>
                  <a:latin typeface="Calibri" pitchFamily="34" charset="0"/>
                </a:rPr>
                <a:t>Alopurinol</a:t>
              </a:r>
              <a:endParaRPr lang="es-ES" sz="2400" b="1">
                <a:latin typeface="Calibri" pitchFamily="34" charset="0"/>
              </a:endParaRPr>
            </a:p>
          </p:txBody>
        </p:sp>
        <p:sp>
          <p:nvSpPr>
            <p:cNvPr id="23568" name="Line 15"/>
            <p:cNvSpPr>
              <a:spLocks noChangeShapeType="1"/>
            </p:cNvSpPr>
            <p:nvPr/>
          </p:nvSpPr>
          <p:spPr bwMode="auto">
            <a:xfrm>
              <a:off x="3072" y="3312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69" name="Text Box 16"/>
            <p:cNvSpPr txBox="1">
              <a:spLocks noChangeArrowheads="1"/>
            </p:cNvSpPr>
            <p:nvPr/>
          </p:nvSpPr>
          <p:spPr bwMode="auto">
            <a:xfrm>
              <a:off x="3968" y="3120"/>
              <a:ext cx="17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 i="1">
                  <a:latin typeface="Calibri" pitchFamily="34" charset="0"/>
                </a:rPr>
                <a:t>Xantina oxidasa</a:t>
              </a:r>
              <a:endParaRPr lang="es-ES" sz="2400" b="1" i="1">
                <a:latin typeface="Calibri" pitchFamily="34" charset="0"/>
              </a:endParaRPr>
            </a:p>
          </p:txBody>
        </p:sp>
      </p:grpSp>
      <p:sp>
        <p:nvSpPr>
          <p:cNvPr id="11286" name="AutoShape 22"/>
          <p:cNvSpPr>
            <a:spLocks/>
          </p:cNvSpPr>
          <p:nvPr/>
        </p:nvSpPr>
        <p:spPr bwMode="auto">
          <a:xfrm>
            <a:off x="3000375" y="1643063"/>
            <a:ext cx="576263" cy="1655762"/>
          </a:xfrm>
          <a:prstGeom prst="leftBrace">
            <a:avLst>
              <a:gd name="adj1" fmla="val 2394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1287" name="AutoShape 23"/>
          <p:cNvSpPr>
            <a:spLocks/>
          </p:cNvSpPr>
          <p:nvPr/>
        </p:nvSpPr>
        <p:spPr bwMode="auto">
          <a:xfrm>
            <a:off x="2624138" y="3357563"/>
            <a:ext cx="576262" cy="3500437"/>
          </a:xfrm>
          <a:prstGeom prst="leftBrace">
            <a:avLst>
              <a:gd name="adj1" fmla="val 5062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124200" y="4419600"/>
            <a:ext cx="5257800" cy="457200"/>
            <a:chOff x="2112" y="3993"/>
            <a:chExt cx="3312" cy="288"/>
          </a:xfrm>
        </p:grpSpPr>
        <p:sp>
          <p:nvSpPr>
            <p:cNvPr id="23564" name="Line 20"/>
            <p:cNvSpPr>
              <a:spLocks noChangeShapeType="1"/>
            </p:cNvSpPr>
            <p:nvPr/>
          </p:nvSpPr>
          <p:spPr bwMode="auto">
            <a:xfrm>
              <a:off x="3035" y="4187"/>
              <a:ext cx="7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65" name="Text Box 21"/>
            <p:cNvSpPr txBox="1">
              <a:spLocks noChangeArrowheads="1"/>
            </p:cNvSpPr>
            <p:nvPr/>
          </p:nvSpPr>
          <p:spPr bwMode="auto">
            <a:xfrm>
              <a:off x="2112" y="3993"/>
              <a:ext cx="11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>
                  <a:latin typeface="Calibri" pitchFamily="34" charset="0"/>
                </a:rPr>
                <a:t>P</a:t>
              </a:r>
              <a:r>
                <a:rPr lang="es-ES" sz="2400" b="1">
                  <a:latin typeface="Calibri" pitchFamily="34" charset="0"/>
                </a:rPr>
                <a:t>enicilina</a:t>
              </a:r>
            </a:p>
          </p:txBody>
        </p:sp>
        <p:sp>
          <p:nvSpPr>
            <p:cNvPr id="23566" name="Text Box 24"/>
            <p:cNvSpPr txBox="1">
              <a:spLocks noChangeArrowheads="1"/>
            </p:cNvSpPr>
            <p:nvPr/>
          </p:nvSpPr>
          <p:spPr bwMode="auto">
            <a:xfrm>
              <a:off x="3782" y="3993"/>
              <a:ext cx="16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i="1">
                  <a:latin typeface="Calibri" pitchFamily="34" charset="0"/>
                </a:rPr>
                <a:t>Transpeptidasa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 autoUpdateAnimBg="0"/>
      <p:bldP spid="11271" grpId="0" animBg="1" autoUpdateAnimBg="0"/>
      <p:bldP spid="11272" grpId="0" animBg="1" autoUpdateAnimBg="0"/>
      <p:bldP spid="11273" grpId="0" animBg="1" autoUpdateAnimBg="0"/>
      <p:bldP spid="11274" grpId="0" autoUpdateAnimBg="0"/>
      <p:bldP spid="11286" grpId="0" animBg="1"/>
      <p:bldP spid="112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4 Rectángulo"/>
          <p:cNvSpPr>
            <a:spLocks noChangeArrowheads="1"/>
          </p:cNvSpPr>
          <p:nvPr/>
        </p:nvSpPr>
        <p:spPr bwMode="auto">
          <a:xfrm>
            <a:off x="571500" y="214313"/>
            <a:ext cx="7572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>
                <a:solidFill>
                  <a:srgbClr val="C00000"/>
                </a:solidFill>
              </a:rPr>
              <a:t>PROGRAMA ANALITICO Y/O DE EXAMEN </a:t>
            </a:r>
          </a:p>
        </p:txBody>
      </p:sp>
      <p:sp>
        <p:nvSpPr>
          <p:cNvPr id="9219" name="7 CuadroTexto"/>
          <p:cNvSpPr txBox="1">
            <a:spLocks noChangeArrowheads="1"/>
          </p:cNvSpPr>
          <p:nvPr/>
        </p:nvSpPr>
        <p:spPr bwMode="auto">
          <a:xfrm>
            <a:off x="214313" y="0"/>
            <a:ext cx="8124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NUTRICIÓN						QCA. BIOLÓGICA</a:t>
            </a:r>
            <a:endParaRPr lang="es-AR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4313" y="2643188"/>
            <a:ext cx="8929687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/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>
              <a:latin typeface="+mn-lt"/>
              <a:cs typeface="+mn-cs"/>
            </a:endParaRPr>
          </a:p>
        </p:txBody>
      </p:sp>
      <p:sp>
        <p:nvSpPr>
          <p:cNvPr id="7173" name="4 Rectángulo"/>
          <p:cNvSpPr>
            <a:spLocks noChangeArrowheads="1"/>
          </p:cNvSpPr>
          <p:nvPr/>
        </p:nvSpPr>
        <p:spPr bwMode="auto">
          <a:xfrm>
            <a:off x="500063" y="571500"/>
            <a:ext cx="78581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000" b="1">
                <a:solidFill>
                  <a:srgbClr val="C00000"/>
                </a:solidFill>
              </a:rPr>
              <a:t>Tema 1: </a:t>
            </a:r>
            <a:r>
              <a:rPr lang="es-AR" sz="2000"/>
              <a:t>Introducción a la </a:t>
            </a:r>
            <a:r>
              <a:rPr lang="es-AR" sz="2000" b="1"/>
              <a:t>Bioquímica de la Nutrición</a:t>
            </a:r>
            <a:r>
              <a:rPr lang="es-AR" sz="2000"/>
              <a:t>. Objeto de estudio. Relación con otras ramas de las ciencias biológicas y de la salud</a:t>
            </a:r>
            <a:r>
              <a:rPr lang="en-US" sz="2000"/>
              <a:t>. </a:t>
            </a:r>
            <a:r>
              <a:rPr lang="es-ES_tradnl" sz="2000" b="1"/>
              <a:t>Compuestos constituyentes de la materia viva. </a:t>
            </a:r>
            <a:r>
              <a:rPr lang="en-US" sz="2000" b="1"/>
              <a:t> </a:t>
            </a:r>
            <a:r>
              <a:rPr lang="en-US" sz="2000"/>
              <a:t>Función de los nutrientes y otros componentes dietéticos en la nutrición</a:t>
            </a:r>
          </a:p>
          <a:p>
            <a:r>
              <a:rPr lang="en-US" sz="2000" b="1"/>
              <a:t>Concepto de Metabolismo</a:t>
            </a:r>
            <a:r>
              <a:rPr lang="en-US" sz="2000"/>
              <a:t>. Anabolismo y catabolismo. Vías, ciclos y cascadas metabólicas</a:t>
            </a:r>
            <a:r>
              <a:rPr lang="en-US" sz="2000">
                <a:solidFill>
                  <a:srgbClr val="3F0AC4"/>
                </a:solidFill>
              </a:rPr>
              <a:t>. </a:t>
            </a:r>
          </a:p>
          <a:p>
            <a:r>
              <a:rPr lang="es-AR" sz="2400" b="1"/>
              <a:t>Enzimas. </a:t>
            </a:r>
            <a:r>
              <a:rPr lang="es-AR" sz="2400"/>
              <a:t>Caracteres generales. Nomenclatura y clasificación. Coenzimas. </a:t>
            </a:r>
          </a:p>
          <a:p>
            <a:r>
              <a:rPr lang="es-AR" sz="2400" b="1">
                <a:solidFill>
                  <a:srgbClr val="0000FF"/>
                </a:solidFill>
              </a:rPr>
              <a:t>Cinética enzimática. </a:t>
            </a:r>
            <a:r>
              <a:rPr lang="es-AR" sz="2400">
                <a:solidFill>
                  <a:srgbClr val="0000FF"/>
                </a:solidFill>
              </a:rPr>
              <a:t>Factores que afectan la actividad enzimática: temperatura, pH, concentración de enzima y concentración de sustrato. Ecuación de Michaelis-Menten</a:t>
            </a:r>
            <a:r>
              <a:rPr lang="es-AR" sz="2400" b="1">
                <a:solidFill>
                  <a:srgbClr val="0000FF"/>
                </a:solidFill>
              </a:rPr>
              <a:t>. </a:t>
            </a:r>
          </a:p>
          <a:p>
            <a:r>
              <a:rPr lang="es-AR" sz="2400" b="1">
                <a:solidFill>
                  <a:srgbClr val="0000FF"/>
                </a:solidFill>
              </a:rPr>
              <a:t>Inhibición de enzimas: </a:t>
            </a:r>
            <a:r>
              <a:rPr lang="es-AR" sz="2400">
                <a:solidFill>
                  <a:srgbClr val="0000FF"/>
                </a:solidFill>
              </a:rPr>
              <a:t>competitiva y no competitiva. </a:t>
            </a:r>
          </a:p>
          <a:p>
            <a:r>
              <a:rPr lang="es-AR" sz="2400" b="1">
                <a:solidFill>
                  <a:srgbClr val="0000FF"/>
                </a:solidFill>
              </a:rPr>
              <a:t>Regulación enzimática: </a:t>
            </a:r>
            <a:r>
              <a:rPr lang="es-AR" sz="2400">
                <a:solidFill>
                  <a:srgbClr val="0000FF"/>
                </a:solidFill>
              </a:rPr>
              <a:t>compartimentalización, enzimas alostéricas, modificación por unión covalente. Isoenzimas. Zimógenos</a:t>
            </a:r>
            <a:r>
              <a:rPr lang="es-AR" sz="2400" b="1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INHIBICION REVERSIBLE</a:t>
            </a:r>
          </a:p>
        </p:txBody>
      </p:sp>
      <p:sp>
        <p:nvSpPr>
          <p:cNvPr id="25613" name="Text Box 13" descr="Diagonal hacia arriba clara"/>
          <p:cNvSpPr txBox="1">
            <a:spLocks noChangeArrowheads="1"/>
          </p:cNvSpPr>
          <p:nvPr/>
        </p:nvSpPr>
        <p:spPr bwMode="auto">
          <a:xfrm>
            <a:off x="2555875" y="1628775"/>
            <a:ext cx="4752975" cy="466725"/>
          </a:xfrm>
          <a:prstGeom prst="rect">
            <a:avLst/>
          </a:prstGeom>
          <a:pattFill prst="ltUpDiag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C00000"/>
                </a:solidFill>
                <a:latin typeface="Calibri" pitchFamily="34" charset="0"/>
              </a:rPr>
              <a:t>INHIBICION COMPETITIVA</a:t>
            </a:r>
          </a:p>
        </p:txBody>
      </p:sp>
      <p:sp>
        <p:nvSpPr>
          <p:cNvPr id="25619" name="AutoShape 19"/>
          <p:cNvSpPr>
            <a:spLocks noChangeArrowheads="1"/>
          </p:cNvSpPr>
          <p:nvPr/>
        </p:nvSpPr>
        <p:spPr bwMode="auto">
          <a:xfrm rot="-5723199">
            <a:off x="6332537" y="5214938"/>
            <a:ext cx="720725" cy="431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s-ES" sz="2000" b="1">
                <a:latin typeface="Calibri" pitchFamily="34" charset="0"/>
              </a:rPr>
              <a:t>S</a:t>
            </a:r>
          </a:p>
        </p:txBody>
      </p:sp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6629400" y="2667000"/>
            <a:ext cx="647700" cy="757238"/>
            <a:chOff x="3606" y="2001"/>
            <a:chExt cx="408" cy="477"/>
          </a:xfrm>
        </p:grpSpPr>
        <p:sp>
          <p:nvSpPr>
            <p:cNvPr id="24622" name="AutoShape 49"/>
            <p:cNvSpPr>
              <a:spLocks noChangeArrowheads="1"/>
            </p:cNvSpPr>
            <p:nvPr/>
          </p:nvSpPr>
          <p:spPr bwMode="auto">
            <a:xfrm rot="-5723199">
              <a:off x="3515" y="2115"/>
              <a:ext cx="454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s-ES" sz="2000" b="1">
                  <a:latin typeface="Calibri" pitchFamily="34" charset="0"/>
                </a:rPr>
                <a:t>I</a:t>
              </a:r>
            </a:p>
          </p:txBody>
        </p:sp>
        <p:sp>
          <p:nvSpPr>
            <p:cNvPr id="24623" name="Rectangle 50"/>
            <p:cNvSpPr>
              <a:spLocks noChangeArrowheads="1"/>
            </p:cNvSpPr>
            <p:nvPr/>
          </p:nvSpPr>
          <p:spPr bwMode="auto">
            <a:xfrm rot="-324739">
              <a:off x="3878" y="2001"/>
              <a:ext cx="136" cy="45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</p:grp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971550" y="2924175"/>
            <a:ext cx="576263" cy="2335213"/>
            <a:chOff x="612" y="1842"/>
            <a:chExt cx="363" cy="1471"/>
          </a:xfrm>
        </p:grpSpPr>
        <p:sp>
          <p:nvSpPr>
            <p:cNvPr id="24617" name="Line 15"/>
            <p:cNvSpPr>
              <a:spLocks noChangeShapeType="1"/>
            </p:cNvSpPr>
            <p:nvPr/>
          </p:nvSpPr>
          <p:spPr bwMode="auto">
            <a:xfrm>
              <a:off x="793" y="2523"/>
              <a:ext cx="0" cy="40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4618" name="Line 16"/>
            <p:cNvSpPr>
              <a:spLocks noChangeShapeType="1"/>
            </p:cNvSpPr>
            <p:nvPr/>
          </p:nvSpPr>
          <p:spPr bwMode="auto">
            <a:xfrm>
              <a:off x="703" y="2523"/>
              <a:ext cx="0" cy="40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triangle" w="sm" len="sm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4619" name="Text Box 58"/>
            <p:cNvSpPr txBox="1">
              <a:spLocks noChangeArrowheads="1"/>
            </p:cNvSpPr>
            <p:nvPr/>
          </p:nvSpPr>
          <p:spPr bwMode="auto">
            <a:xfrm>
              <a:off x="612" y="3022"/>
              <a:ext cx="36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>
                  <a:latin typeface="Calibri" pitchFamily="34" charset="0"/>
                </a:rPr>
                <a:t>EI</a:t>
              </a:r>
            </a:p>
          </p:txBody>
        </p:sp>
        <p:sp>
          <p:nvSpPr>
            <p:cNvPr id="24620" name="Text Box 60"/>
            <p:cNvSpPr txBox="1">
              <a:spLocks noChangeArrowheads="1"/>
            </p:cNvSpPr>
            <p:nvPr/>
          </p:nvSpPr>
          <p:spPr bwMode="auto">
            <a:xfrm>
              <a:off x="657" y="2115"/>
              <a:ext cx="31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I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4621" name="Text Box 62"/>
            <p:cNvSpPr txBox="1">
              <a:spLocks noChangeArrowheads="1"/>
            </p:cNvSpPr>
            <p:nvPr/>
          </p:nvSpPr>
          <p:spPr bwMode="auto">
            <a:xfrm>
              <a:off x="657" y="1842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+</a:t>
              </a:r>
              <a:endParaRPr lang="es-ES">
                <a:latin typeface="Calibri" pitchFamily="34" charset="0"/>
              </a:endParaRPr>
            </a:p>
          </p:txBody>
        </p:sp>
      </p:grp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1042988" y="2490788"/>
            <a:ext cx="4321175" cy="457200"/>
            <a:chOff x="657" y="1569"/>
            <a:chExt cx="2722" cy="288"/>
          </a:xfrm>
        </p:grpSpPr>
        <p:sp>
          <p:nvSpPr>
            <p:cNvPr id="24610" name="Text Box 14"/>
            <p:cNvSpPr txBox="1">
              <a:spLocks noChangeArrowheads="1"/>
            </p:cNvSpPr>
            <p:nvPr/>
          </p:nvSpPr>
          <p:spPr bwMode="auto">
            <a:xfrm>
              <a:off x="657" y="1569"/>
              <a:ext cx="272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>
                  <a:latin typeface="Calibri" pitchFamily="34" charset="0"/>
                </a:rPr>
                <a:t>E  +  S                 ES            E  +  P</a:t>
              </a:r>
            </a:p>
          </p:txBody>
        </p:sp>
        <p:grpSp>
          <p:nvGrpSpPr>
            <p:cNvPr id="24611" name="Group 63"/>
            <p:cNvGrpSpPr>
              <a:grpSpLocks/>
            </p:cNvGrpSpPr>
            <p:nvPr/>
          </p:nvGrpSpPr>
          <p:grpSpPr bwMode="auto">
            <a:xfrm>
              <a:off x="1338" y="1706"/>
              <a:ext cx="408" cy="90"/>
              <a:chOff x="1338" y="1707"/>
              <a:chExt cx="408" cy="90"/>
            </a:xfrm>
          </p:grpSpPr>
          <p:sp>
            <p:nvSpPr>
              <p:cNvPr id="24615" name="Line 17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616" name="Line 18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grpSp>
          <p:nvGrpSpPr>
            <p:cNvPr id="24612" name="Group 64"/>
            <p:cNvGrpSpPr>
              <a:grpSpLocks/>
            </p:cNvGrpSpPr>
            <p:nvPr/>
          </p:nvGrpSpPr>
          <p:grpSpPr bwMode="auto">
            <a:xfrm>
              <a:off x="2154" y="1661"/>
              <a:ext cx="408" cy="90"/>
              <a:chOff x="1338" y="1707"/>
              <a:chExt cx="408" cy="90"/>
            </a:xfrm>
          </p:grpSpPr>
          <p:sp>
            <p:nvSpPr>
              <p:cNvPr id="24613" name="Line 65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614" name="Line 66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</p:grpSp>
      <p:grpSp>
        <p:nvGrpSpPr>
          <p:cNvPr id="7" name="Group 81"/>
          <p:cNvGrpSpPr>
            <a:grpSpLocks/>
          </p:cNvGrpSpPr>
          <p:nvPr/>
        </p:nvGrpSpPr>
        <p:grpSpPr bwMode="auto">
          <a:xfrm>
            <a:off x="2268538" y="2133600"/>
            <a:ext cx="4778375" cy="4222750"/>
            <a:chOff x="1429" y="1344"/>
            <a:chExt cx="3010" cy="2660"/>
          </a:xfrm>
        </p:grpSpPr>
        <p:sp>
          <p:nvSpPr>
            <p:cNvPr id="24590" name="Text Box 52"/>
            <p:cNvSpPr txBox="1">
              <a:spLocks noChangeArrowheads="1"/>
            </p:cNvSpPr>
            <p:nvPr/>
          </p:nvSpPr>
          <p:spPr bwMode="auto">
            <a:xfrm>
              <a:off x="1565" y="2568"/>
              <a:ext cx="36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E</a:t>
              </a:r>
            </a:p>
          </p:txBody>
        </p:sp>
        <p:grpSp>
          <p:nvGrpSpPr>
            <p:cNvPr id="24591" name="Group 80"/>
            <p:cNvGrpSpPr>
              <a:grpSpLocks/>
            </p:cNvGrpSpPr>
            <p:nvPr/>
          </p:nvGrpSpPr>
          <p:grpSpPr bwMode="auto">
            <a:xfrm>
              <a:off x="1429" y="1344"/>
              <a:ext cx="3010" cy="2660"/>
              <a:chOff x="1429" y="1344"/>
              <a:chExt cx="3010" cy="2660"/>
            </a:xfrm>
          </p:grpSpPr>
          <p:grpSp>
            <p:nvGrpSpPr>
              <p:cNvPr id="24594" name="Group 40"/>
              <p:cNvGrpSpPr>
                <a:grpSpLocks/>
              </p:cNvGrpSpPr>
              <p:nvPr/>
            </p:nvGrpSpPr>
            <p:grpSpPr bwMode="auto">
              <a:xfrm>
                <a:off x="3470" y="2840"/>
                <a:ext cx="879" cy="1164"/>
                <a:chOff x="3969" y="2558"/>
                <a:chExt cx="879" cy="1164"/>
              </a:xfrm>
            </p:grpSpPr>
            <p:sp>
              <p:nvSpPr>
                <p:cNvPr id="24607" name="Freeform 23"/>
                <p:cNvSpPr>
                  <a:spLocks/>
                </p:cNvSpPr>
                <p:nvPr/>
              </p:nvSpPr>
              <p:spPr bwMode="auto">
                <a:xfrm>
                  <a:off x="4513" y="2931"/>
                  <a:ext cx="226" cy="227"/>
                </a:xfrm>
                <a:custGeom>
                  <a:avLst/>
                  <a:gdLst>
                    <a:gd name="T0" fmla="*/ 12395 w 137"/>
                    <a:gd name="T1" fmla="*/ 0 h 212"/>
                    <a:gd name="T2" fmla="*/ 0 w 137"/>
                    <a:gd name="T3" fmla="*/ 392 h 212"/>
                    <a:gd name="T4" fmla="*/ 0 60000 65536"/>
                    <a:gd name="T5" fmla="*/ 0 60000 65536"/>
                    <a:gd name="T6" fmla="*/ 0 w 137"/>
                    <a:gd name="T7" fmla="*/ 0 h 212"/>
                    <a:gd name="T8" fmla="*/ 137 w 137"/>
                    <a:gd name="T9" fmla="*/ 212 h 2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7" h="212">
                      <a:moveTo>
                        <a:pt x="137" y="0"/>
                      </a:moveTo>
                      <a:lnTo>
                        <a:pt x="0" y="2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8" name="Freeform 24"/>
                <p:cNvSpPr>
                  <a:spLocks/>
                </p:cNvSpPr>
                <p:nvPr/>
              </p:nvSpPr>
              <p:spPr bwMode="auto">
                <a:xfrm>
                  <a:off x="4513" y="3148"/>
                  <a:ext cx="272" cy="204"/>
                </a:xfrm>
                <a:custGeom>
                  <a:avLst/>
                  <a:gdLst>
                    <a:gd name="T0" fmla="*/ 0 w 179"/>
                    <a:gd name="T1" fmla="*/ 0 h 206"/>
                    <a:gd name="T2" fmla="*/ 7730 w 179"/>
                    <a:gd name="T3" fmla="*/ 188 h 206"/>
                    <a:gd name="T4" fmla="*/ 0 60000 65536"/>
                    <a:gd name="T5" fmla="*/ 0 60000 65536"/>
                    <a:gd name="T6" fmla="*/ 0 w 179"/>
                    <a:gd name="T7" fmla="*/ 0 h 206"/>
                    <a:gd name="T8" fmla="*/ 179 w 179"/>
                    <a:gd name="T9" fmla="*/ 206 h 2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79" h="206">
                      <a:moveTo>
                        <a:pt x="0" y="0"/>
                      </a:moveTo>
                      <a:lnTo>
                        <a:pt x="179" y="2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9" name="Freeform 39"/>
                <p:cNvSpPr>
                  <a:spLocks/>
                </p:cNvSpPr>
                <p:nvPr/>
              </p:nvSpPr>
              <p:spPr bwMode="auto">
                <a:xfrm>
                  <a:off x="3969" y="2558"/>
                  <a:ext cx="879" cy="1164"/>
                </a:xfrm>
                <a:custGeom>
                  <a:avLst/>
                  <a:gdLst>
                    <a:gd name="T0" fmla="*/ 822 w 879"/>
                    <a:gd name="T1" fmla="*/ 801 h 1164"/>
                    <a:gd name="T2" fmla="*/ 673 w 879"/>
                    <a:gd name="T3" fmla="*/ 983 h 1164"/>
                    <a:gd name="T4" fmla="*/ 265 w 879"/>
                    <a:gd name="T5" fmla="*/ 1028 h 1164"/>
                    <a:gd name="T6" fmla="*/ 83 w 879"/>
                    <a:gd name="T7" fmla="*/ 166 h 1164"/>
                    <a:gd name="T8" fmla="*/ 764 w 879"/>
                    <a:gd name="T9" fmla="*/ 30 h 1164"/>
                    <a:gd name="T10" fmla="*/ 771 w 879"/>
                    <a:gd name="T11" fmla="*/ 342 h 1164"/>
                    <a:gd name="T12" fmla="*/ 768 w 879"/>
                    <a:gd name="T13" fmla="*/ 354 h 1164"/>
                    <a:gd name="T14" fmla="*/ 771 w 879"/>
                    <a:gd name="T15" fmla="*/ 351 h 1164"/>
                    <a:gd name="T16" fmla="*/ 771 w 879"/>
                    <a:gd name="T17" fmla="*/ 345 h 1164"/>
                    <a:gd name="T18" fmla="*/ 768 w 879"/>
                    <a:gd name="T19" fmla="*/ 360 h 116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79"/>
                    <a:gd name="T31" fmla="*/ 0 h 1164"/>
                    <a:gd name="T32" fmla="*/ 879 w 879"/>
                    <a:gd name="T33" fmla="*/ 1164 h 116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79" h="1164">
                      <a:moveTo>
                        <a:pt x="822" y="801"/>
                      </a:moveTo>
                      <a:cubicBezTo>
                        <a:pt x="797" y="831"/>
                        <a:pt x="766" y="945"/>
                        <a:pt x="673" y="983"/>
                      </a:cubicBezTo>
                      <a:cubicBezTo>
                        <a:pt x="580" y="1021"/>
                        <a:pt x="363" y="1164"/>
                        <a:pt x="265" y="1028"/>
                      </a:cubicBezTo>
                      <a:cubicBezTo>
                        <a:pt x="167" y="892"/>
                        <a:pt x="0" y="332"/>
                        <a:pt x="83" y="166"/>
                      </a:cubicBezTo>
                      <a:cubicBezTo>
                        <a:pt x="166" y="0"/>
                        <a:pt x="649" y="1"/>
                        <a:pt x="764" y="30"/>
                      </a:cubicBezTo>
                      <a:cubicBezTo>
                        <a:pt x="879" y="59"/>
                        <a:pt x="770" y="288"/>
                        <a:pt x="771" y="342"/>
                      </a:cubicBezTo>
                      <a:cubicBezTo>
                        <a:pt x="772" y="396"/>
                        <a:pt x="768" y="353"/>
                        <a:pt x="768" y="354"/>
                      </a:cubicBezTo>
                      <a:cubicBezTo>
                        <a:pt x="768" y="355"/>
                        <a:pt x="771" y="352"/>
                        <a:pt x="771" y="351"/>
                      </a:cubicBezTo>
                      <a:cubicBezTo>
                        <a:pt x="771" y="350"/>
                        <a:pt x="771" y="344"/>
                        <a:pt x="771" y="345"/>
                      </a:cubicBezTo>
                      <a:cubicBezTo>
                        <a:pt x="771" y="346"/>
                        <a:pt x="769" y="357"/>
                        <a:pt x="768" y="36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</p:grpSp>
          <p:grpSp>
            <p:nvGrpSpPr>
              <p:cNvPr id="24595" name="Group 41"/>
              <p:cNvGrpSpPr>
                <a:grpSpLocks/>
              </p:cNvGrpSpPr>
              <p:nvPr/>
            </p:nvGrpSpPr>
            <p:grpSpPr bwMode="auto">
              <a:xfrm>
                <a:off x="1429" y="2251"/>
                <a:ext cx="879" cy="1164"/>
                <a:chOff x="3969" y="2558"/>
                <a:chExt cx="879" cy="1164"/>
              </a:xfrm>
            </p:grpSpPr>
            <p:sp>
              <p:nvSpPr>
                <p:cNvPr id="24604" name="Freeform 42"/>
                <p:cNvSpPr>
                  <a:spLocks/>
                </p:cNvSpPr>
                <p:nvPr/>
              </p:nvSpPr>
              <p:spPr bwMode="auto">
                <a:xfrm>
                  <a:off x="4513" y="2931"/>
                  <a:ext cx="226" cy="227"/>
                </a:xfrm>
                <a:custGeom>
                  <a:avLst/>
                  <a:gdLst>
                    <a:gd name="T0" fmla="*/ 12395 w 137"/>
                    <a:gd name="T1" fmla="*/ 0 h 212"/>
                    <a:gd name="T2" fmla="*/ 0 w 137"/>
                    <a:gd name="T3" fmla="*/ 392 h 212"/>
                    <a:gd name="T4" fmla="*/ 0 60000 65536"/>
                    <a:gd name="T5" fmla="*/ 0 60000 65536"/>
                    <a:gd name="T6" fmla="*/ 0 w 137"/>
                    <a:gd name="T7" fmla="*/ 0 h 212"/>
                    <a:gd name="T8" fmla="*/ 137 w 137"/>
                    <a:gd name="T9" fmla="*/ 212 h 2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7" h="212">
                      <a:moveTo>
                        <a:pt x="137" y="0"/>
                      </a:moveTo>
                      <a:lnTo>
                        <a:pt x="0" y="2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5" name="Freeform 43"/>
                <p:cNvSpPr>
                  <a:spLocks/>
                </p:cNvSpPr>
                <p:nvPr/>
              </p:nvSpPr>
              <p:spPr bwMode="auto">
                <a:xfrm>
                  <a:off x="4513" y="3148"/>
                  <a:ext cx="272" cy="204"/>
                </a:xfrm>
                <a:custGeom>
                  <a:avLst/>
                  <a:gdLst>
                    <a:gd name="T0" fmla="*/ 0 w 179"/>
                    <a:gd name="T1" fmla="*/ 0 h 206"/>
                    <a:gd name="T2" fmla="*/ 7730 w 179"/>
                    <a:gd name="T3" fmla="*/ 188 h 206"/>
                    <a:gd name="T4" fmla="*/ 0 60000 65536"/>
                    <a:gd name="T5" fmla="*/ 0 60000 65536"/>
                    <a:gd name="T6" fmla="*/ 0 w 179"/>
                    <a:gd name="T7" fmla="*/ 0 h 206"/>
                    <a:gd name="T8" fmla="*/ 179 w 179"/>
                    <a:gd name="T9" fmla="*/ 206 h 2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79" h="206">
                      <a:moveTo>
                        <a:pt x="0" y="0"/>
                      </a:moveTo>
                      <a:lnTo>
                        <a:pt x="179" y="2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6" name="Freeform 44"/>
                <p:cNvSpPr>
                  <a:spLocks/>
                </p:cNvSpPr>
                <p:nvPr/>
              </p:nvSpPr>
              <p:spPr bwMode="auto">
                <a:xfrm>
                  <a:off x="3969" y="2558"/>
                  <a:ext cx="879" cy="1164"/>
                </a:xfrm>
                <a:custGeom>
                  <a:avLst/>
                  <a:gdLst>
                    <a:gd name="T0" fmla="*/ 822 w 879"/>
                    <a:gd name="T1" fmla="*/ 801 h 1164"/>
                    <a:gd name="T2" fmla="*/ 673 w 879"/>
                    <a:gd name="T3" fmla="*/ 983 h 1164"/>
                    <a:gd name="T4" fmla="*/ 265 w 879"/>
                    <a:gd name="T5" fmla="*/ 1028 h 1164"/>
                    <a:gd name="T6" fmla="*/ 83 w 879"/>
                    <a:gd name="T7" fmla="*/ 166 h 1164"/>
                    <a:gd name="T8" fmla="*/ 764 w 879"/>
                    <a:gd name="T9" fmla="*/ 30 h 1164"/>
                    <a:gd name="T10" fmla="*/ 771 w 879"/>
                    <a:gd name="T11" fmla="*/ 342 h 1164"/>
                    <a:gd name="T12" fmla="*/ 768 w 879"/>
                    <a:gd name="T13" fmla="*/ 354 h 1164"/>
                    <a:gd name="T14" fmla="*/ 771 w 879"/>
                    <a:gd name="T15" fmla="*/ 351 h 1164"/>
                    <a:gd name="T16" fmla="*/ 771 w 879"/>
                    <a:gd name="T17" fmla="*/ 345 h 1164"/>
                    <a:gd name="T18" fmla="*/ 768 w 879"/>
                    <a:gd name="T19" fmla="*/ 360 h 116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79"/>
                    <a:gd name="T31" fmla="*/ 0 h 1164"/>
                    <a:gd name="T32" fmla="*/ 879 w 879"/>
                    <a:gd name="T33" fmla="*/ 1164 h 116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79" h="1164">
                      <a:moveTo>
                        <a:pt x="822" y="801"/>
                      </a:moveTo>
                      <a:cubicBezTo>
                        <a:pt x="797" y="831"/>
                        <a:pt x="766" y="945"/>
                        <a:pt x="673" y="983"/>
                      </a:cubicBezTo>
                      <a:cubicBezTo>
                        <a:pt x="580" y="1021"/>
                        <a:pt x="363" y="1164"/>
                        <a:pt x="265" y="1028"/>
                      </a:cubicBezTo>
                      <a:cubicBezTo>
                        <a:pt x="167" y="892"/>
                        <a:pt x="0" y="332"/>
                        <a:pt x="83" y="166"/>
                      </a:cubicBezTo>
                      <a:cubicBezTo>
                        <a:pt x="166" y="0"/>
                        <a:pt x="649" y="1"/>
                        <a:pt x="764" y="30"/>
                      </a:cubicBezTo>
                      <a:cubicBezTo>
                        <a:pt x="879" y="59"/>
                        <a:pt x="770" y="288"/>
                        <a:pt x="771" y="342"/>
                      </a:cubicBezTo>
                      <a:cubicBezTo>
                        <a:pt x="772" y="396"/>
                        <a:pt x="768" y="353"/>
                        <a:pt x="768" y="354"/>
                      </a:cubicBezTo>
                      <a:cubicBezTo>
                        <a:pt x="768" y="355"/>
                        <a:pt x="771" y="352"/>
                        <a:pt x="771" y="351"/>
                      </a:cubicBezTo>
                      <a:cubicBezTo>
                        <a:pt x="771" y="350"/>
                        <a:pt x="771" y="344"/>
                        <a:pt x="771" y="345"/>
                      </a:cubicBezTo>
                      <a:cubicBezTo>
                        <a:pt x="771" y="346"/>
                        <a:pt x="769" y="357"/>
                        <a:pt x="768" y="36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</p:grpSp>
          <p:grpSp>
            <p:nvGrpSpPr>
              <p:cNvPr id="24596" name="Group 45"/>
              <p:cNvGrpSpPr>
                <a:grpSpLocks/>
              </p:cNvGrpSpPr>
              <p:nvPr/>
            </p:nvGrpSpPr>
            <p:grpSpPr bwMode="auto">
              <a:xfrm>
                <a:off x="3560" y="1344"/>
                <a:ext cx="879" cy="1164"/>
                <a:chOff x="3969" y="2558"/>
                <a:chExt cx="879" cy="1164"/>
              </a:xfrm>
            </p:grpSpPr>
            <p:sp>
              <p:nvSpPr>
                <p:cNvPr id="24601" name="Freeform 46"/>
                <p:cNvSpPr>
                  <a:spLocks/>
                </p:cNvSpPr>
                <p:nvPr/>
              </p:nvSpPr>
              <p:spPr bwMode="auto">
                <a:xfrm>
                  <a:off x="4513" y="2931"/>
                  <a:ext cx="226" cy="227"/>
                </a:xfrm>
                <a:custGeom>
                  <a:avLst/>
                  <a:gdLst>
                    <a:gd name="T0" fmla="*/ 12395 w 137"/>
                    <a:gd name="T1" fmla="*/ 0 h 212"/>
                    <a:gd name="T2" fmla="*/ 0 w 137"/>
                    <a:gd name="T3" fmla="*/ 392 h 212"/>
                    <a:gd name="T4" fmla="*/ 0 60000 65536"/>
                    <a:gd name="T5" fmla="*/ 0 60000 65536"/>
                    <a:gd name="T6" fmla="*/ 0 w 137"/>
                    <a:gd name="T7" fmla="*/ 0 h 212"/>
                    <a:gd name="T8" fmla="*/ 137 w 137"/>
                    <a:gd name="T9" fmla="*/ 212 h 2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7" h="212">
                      <a:moveTo>
                        <a:pt x="137" y="0"/>
                      </a:moveTo>
                      <a:lnTo>
                        <a:pt x="0" y="2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2" name="Freeform 47"/>
                <p:cNvSpPr>
                  <a:spLocks/>
                </p:cNvSpPr>
                <p:nvPr/>
              </p:nvSpPr>
              <p:spPr bwMode="auto">
                <a:xfrm>
                  <a:off x="4513" y="3148"/>
                  <a:ext cx="272" cy="204"/>
                </a:xfrm>
                <a:custGeom>
                  <a:avLst/>
                  <a:gdLst>
                    <a:gd name="T0" fmla="*/ 0 w 179"/>
                    <a:gd name="T1" fmla="*/ 0 h 206"/>
                    <a:gd name="T2" fmla="*/ 7730 w 179"/>
                    <a:gd name="T3" fmla="*/ 188 h 206"/>
                    <a:gd name="T4" fmla="*/ 0 60000 65536"/>
                    <a:gd name="T5" fmla="*/ 0 60000 65536"/>
                    <a:gd name="T6" fmla="*/ 0 w 179"/>
                    <a:gd name="T7" fmla="*/ 0 h 206"/>
                    <a:gd name="T8" fmla="*/ 179 w 179"/>
                    <a:gd name="T9" fmla="*/ 206 h 2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79" h="206">
                      <a:moveTo>
                        <a:pt x="0" y="0"/>
                      </a:moveTo>
                      <a:lnTo>
                        <a:pt x="179" y="2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24603" name="Freeform 48"/>
                <p:cNvSpPr>
                  <a:spLocks/>
                </p:cNvSpPr>
                <p:nvPr/>
              </p:nvSpPr>
              <p:spPr bwMode="auto">
                <a:xfrm>
                  <a:off x="3969" y="2558"/>
                  <a:ext cx="879" cy="1164"/>
                </a:xfrm>
                <a:custGeom>
                  <a:avLst/>
                  <a:gdLst>
                    <a:gd name="T0" fmla="*/ 822 w 879"/>
                    <a:gd name="T1" fmla="*/ 801 h 1164"/>
                    <a:gd name="T2" fmla="*/ 673 w 879"/>
                    <a:gd name="T3" fmla="*/ 983 h 1164"/>
                    <a:gd name="T4" fmla="*/ 265 w 879"/>
                    <a:gd name="T5" fmla="*/ 1028 h 1164"/>
                    <a:gd name="T6" fmla="*/ 83 w 879"/>
                    <a:gd name="T7" fmla="*/ 166 h 1164"/>
                    <a:gd name="T8" fmla="*/ 764 w 879"/>
                    <a:gd name="T9" fmla="*/ 30 h 1164"/>
                    <a:gd name="T10" fmla="*/ 771 w 879"/>
                    <a:gd name="T11" fmla="*/ 342 h 1164"/>
                    <a:gd name="T12" fmla="*/ 768 w 879"/>
                    <a:gd name="T13" fmla="*/ 354 h 1164"/>
                    <a:gd name="T14" fmla="*/ 771 w 879"/>
                    <a:gd name="T15" fmla="*/ 351 h 1164"/>
                    <a:gd name="T16" fmla="*/ 771 w 879"/>
                    <a:gd name="T17" fmla="*/ 345 h 1164"/>
                    <a:gd name="T18" fmla="*/ 768 w 879"/>
                    <a:gd name="T19" fmla="*/ 360 h 116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79"/>
                    <a:gd name="T31" fmla="*/ 0 h 1164"/>
                    <a:gd name="T32" fmla="*/ 879 w 879"/>
                    <a:gd name="T33" fmla="*/ 1164 h 116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79" h="1164">
                      <a:moveTo>
                        <a:pt x="822" y="801"/>
                      </a:moveTo>
                      <a:cubicBezTo>
                        <a:pt x="797" y="831"/>
                        <a:pt x="766" y="945"/>
                        <a:pt x="673" y="983"/>
                      </a:cubicBezTo>
                      <a:cubicBezTo>
                        <a:pt x="580" y="1021"/>
                        <a:pt x="363" y="1164"/>
                        <a:pt x="265" y="1028"/>
                      </a:cubicBezTo>
                      <a:cubicBezTo>
                        <a:pt x="167" y="892"/>
                        <a:pt x="0" y="332"/>
                        <a:pt x="83" y="166"/>
                      </a:cubicBezTo>
                      <a:cubicBezTo>
                        <a:pt x="166" y="0"/>
                        <a:pt x="649" y="1"/>
                        <a:pt x="764" y="30"/>
                      </a:cubicBezTo>
                      <a:cubicBezTo>
                        <a:pt x="879" y="59"/>
                        <a:pt x="770" y="288"/>
                        <a:pt x="771" y="342"/>
                      </a:cubicBezTo>
                      <a:cubicBezTo>
                        <a:pt x="772" y="396"/>
                        <a:pt x="768" y="353"/>
                        <a:pt x="768" y="354"/>
                      </a:cubicBezTo>
                      <a:cubicBezTo>
                        <a:pt x="768" y="355"/>
                        <a:pt x="771" y="352"/>
                        <a:pt x="771" y="351"/>
                      </a:cubicBezTo>
                      <a:cubicBezTo>
                        <a:pt x="771" y="350"/>
                        <a:pt x="771" y="344"/>
                        <a:pt x="771" y="345"/>
                      </a:cubicBezTo>
                      <a:cubicBezTo>
                        <a:pt x="771" y="346"/>
                        <a:pt x="769" y="357"/>
                        <a:pt x="768" y="36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</p:grpSp>
          <p:sp>
            <p:nvSpPr>
              <p:cNvPr id="24597" name="Line 53"/>
              <p:cNvSpPr>
                <a:spLocks noChangeShapeType="1"/>
              </p:cNvSpPr>
              <p:nvPr/>
            </p:nvSpPr>
            <p:spPr bwMode="auto">
              <a:xfrm flipV="1">
                <a:off x="2381" y="2024"/>
                <a:ext cx="1089" cy="49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598" name="Line 54"/>
              <p:cNvSpPr>
                <a:spLocks noChangeShapeType="1"/>
              </p:cNvSpPr>
              <p:nvPr/>
            </p:nvSpPr>
            <p:spPr bwMode="auto">
              <a:xfrm>
                <a:off x="2381" y="2931"/>
                <a:ext cx="1134" cy="54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599" name="Line 55"/>
              <p:cNvSpPr>
                <a:spLocks noChangeShapeType="1"/>
              </p:cNvSpPr>
              <p:nvPr/>
            </p:nvSpPr>
            <p:spPr bwMode="auto">
              <a:xfrm flipV="1">
                <a:off x="2426" y="2115"/>
                <a:ext cx="1089" cy="49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 type="non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600" name="Line 56"/>
              <p:cNvSpPr>
                <a:spLocks noChangeShapeType="1"/>
              </p:cNvSpPr>
              <p:nvPr/>
            </p:nvSpPr>
            <p:spPr bwMode="auto">
              <a:xfrm>
                <a:off x="2472" y="2886"/>
                <a:ext cx="1043" cy="49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 type="none" w="sm" len="sm"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4592" name="Text Box 68"/>
            <p:cNvSpPr txBox="1">
              <a:spLocks noChangeArrowheads="1"/>
            </p:cNvSpPr>
            <p:nvPr/>
          </p:nvSpPr>
          <p:spPr bwMode="auto">
            <a:xfrm>
              <a:off x="3878" y="1616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latin typeface="Calibri" pitchFamily="34" charset="0"/>
                </a:rPr>
                <a:t>E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4593" name="Text Box 69"/>
            <p:cNvSpPr txBox="1">
              <a:spLocks noChangeArrowheads="1"/>
            </p:cNvSpPr>
            <p:nvPr/>
          </p:nvSpPr>
          <p:spPr bwMode="auto">
            <a:xfrm>
              <a:off x="3787" y="3067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latin typeface="Calibri" pitchFamily="34" charset="0"/>
                </a:rPr>
                <a:t>E</a:t>
              </a:r>
              <a:endParaRPr lang="es-ES">
                <a:latin typeface="Calibri" pitchFamily="34" charset="0"/>
              </a:endParaRPr>
            </a:p>
          </p:txBody>
        </p:sp>
      </p:grpSp>
      <p:sp>
        <p:nvSpPr>
          <p:cNvPr id="25670" name="Rectangle 70"/>
          <p:cNvSpPr>
            <a:spLocks noChangeArrowheads="1"/>
          </p:cNvSpPr>
          <p:nvPr/>
        </p:nvSpPr>
        <p:spPr bwMode="auto">
          <a:xfrm>
            <a:off x="2411413" y="6165850"/>
            <a:ext cx="3097212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000" b="1">
                <a:latin typeface="Calibri" pitchFamily="34" charset="0"/>
              </a:rPr>
              <a:t>      K</a:t>
            </a:r>
            <a:r>
              <a:rPr lang="es-ES" sz="2000" b="1" baseline="-25000">
                <a:latin typeface="Calibri" pitchFamily="34" charset="0"/>
              </a:rPr>
              <a:t>M ap</a:t>
            </a:r>
            <a:r>
              <a:rPr lang="es-ES" sz="2000" b="1">
                <a:latin typeface="Calibri" pitchFamily="34" charset="0"/>
              </a:rPr>
              <a:t> = K</a:t>
            </a:r>
            <a:r>
              <a:rPr lang="es-ES" sz="2000" b="1" baseline="-25000">
                <a:latin typeface="Calibri" pitchFamily="34" charset="0"/>
              </a:rPr>
              <a:t>m</a:t>
            </a:r>
            <a:r>
              <a:rPr lang="es-ES" sz="2000" b="1">
                <a:latin typeface="Calibri" pitchFamily="34" charset="0"/>
              </a:rPr>
              <a:t>(1 + [I]/Ki) </a:t>
            </a:r>
          </a:p>
        </p:txBody>
      </p:sp>
      <p:grpSp>
        <p:nvGrpSpPr>
          <p:cNvPr id="12" name="Group 78"/>
          <p:cNvGrpSpPr>
            <a:grpSpLocks/>
          </p:cNvGrpSpPr>
          <p:nvPr/>
        </p:nvGrpSpPr>
        <p:grpSpPr bwMode="auto">
          <a:xfrm>
            <a:off x="900113" y="5229225"/>
            <a:ext cx="1441450" cy="788988"/>
            <a:chOff x="657" y="3294"/>
            <a:chExt cx="908" cy="497"/>
          </a:xfrm>
        </p:grpSpPr>
        <p:sp>
          <p:nvSpPr>
            <p:cNvPr id="24587" name="Text Box 72"/>
            <p:cNvSpPr txBox="1">
              <a:spLocks noChangeArrowheads="1"/>
            </p:cNvSpPr>
            <p:nvPr/>
          </p:nvSpPr>
          <p:spPr bwMode="auto">
            <a:xfrm>
              <a:off x="657" y="3294"/>
              <a:ext cx="908" cy="49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        [E]  [I]</a:t>
              </a:r>
            </a:p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          [EI]</a:t>
              </a:r>
            </a:p>
          </p:txBody>
        </p:sp>
        <p:sp>
          <p:nvSpPr>
            <p:cNvPr id="24588" name="Text Box 74"/>
            <p:cNvSpPr txBox="1">
              <a:spLocks noChangeArrowheads="1"/>
            </p:cNvSpPr>
            <p:nvPr/>
          </p:nvSpPr>
          <p:spPr bwMode="auto">
            <a:xfrm>
              <a:off x="658" y="3385"/>
              <a:ext cx="4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Ki = </a:t>
              </a:r>
            </a:p>
          </p:txBody>
        </p:sp>
        <p:sp>
          <p:nvSpPr>
            <p:cNvPr id="24589" name="Line 75"/>
            <p:cNvSpPr>
              <a:spLocks noChangeShapeType="1"/>
            </p:cNvSpPr>
            <p:nvPr/>
          </p:nvSpPr>
          <p:spPr bwMode="auto">
            <a:xfrm>
              <a:off x="1020" y="3521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 animBg="1" autoUpdateAnimBg="0"/>
      <p:bldP spid="25613" grpId="0" animBg="1" autoUpdateAnimBg="0"/>
      <p:bldP spid="25619" grpId="0" animBg="1" autoUpdateAnimBg="0"/>
      <p:bldP spid="25670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smtClean="0"/>
              <a:t>Ejemplo de Inhibidor competitivo</a:t>
            </a:r>
          </a:p>
        </p:txBody>
      </p:sp>
      <p:grpSp>
        <p:nvGrpSpPr>
          <p:cNvPr id="25603" name="Group 9"/>
          <p:cNvGrpSpPr>
            <a:grpSpLocks/>
          </p:cNvGrpSpPr>
          <p:nvPr/>
        </p:nvGrpSpPr>
        <p:grpSpPr bwMode="auto">
          <a:xfrm>
            <a:off x="2208213" y="3665538"/>
            <a:ext cx="935037" cy="1192212"/>
            <a:chOff x="1338" y="2976"/>
            <a:chExt cx="589" cy="751"/>
          </a:xfrm>
        </p:grpSpPr>
        <p:sp>
          <p:nvSpPr>
            <p:cNvPr id="25616" name="Text Box 6"/>
            <p:cNvSpPr txBox="1">
              <a:spLocks noChangeArrowheads="1"/>
            </p:cNvSpPr>
            <p:nvPr/>
          </p:nvSpPr>
          <p:spPr bwMode="auto">
            <a:xfrm>
              <a:off x="1338" y="2976"/>
              <a:ext cx="589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 COO</a:t>
              </a:r>
              <a:r>
                <a:rPr lang="es-ES" b="1" baseline="30000">
                  <a:latin typeface="Calibri" pitchFamily="34" charset="0"/>
                </a:rPr>
                <a:t>-</a:t>
              </a:r>
              <a:endParaRPr lang="es-ES" b="1">
                <a:latin typeface="Calibri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(CH</a:t>
              </a:r>
              <a:r>
                <a:rPr lang="es-ES" b="1" baseline="-25000">
                  <a:latin typeface="Calibri" pitchFamily="34" charset="0"/>
                </a:rPr>
                <a:t>2</a:t>
              </a:r>
              <a:r>
                <a:rPr lang="es-ES" b="1">
                  <a:latin typeface="Calibri" pitchFamily="34" charset="0"/>
                </a:rPr>
                <a:t>)</a:t>
              </a:r>
              <a:r>
                <a:rPr lang="es-ES" b="1" baseline="-25000">
                  <a:latin typeface="Calibri" pitchFamily="34" charset="0"/>
                </a:rPr>
                <a:t>2</a:t>
              </a:r>
              <a:endParaRPr lang="es-ES" b="1">
                <a:latin typeface="Calibri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 COO</a:t>
              </a:r>
              <a:r>
                <a:rPr lang="es-ES" b="1" baseline="30000">
                  <a:latin typeface="Calibri" pitchFamily="34" charset="0"/>
                </a:rPr>
                <a:t>-</a:t>
              </a:r>
              <a:endParaRPr lang="es-ES" b="1">
                <a:latin typeface="Calibri" pitchFamily="34" charset="0"/>
              </a:endParaRPr>
            </a:p>
          </p:txBody>
        </p:sp>
        <p:sp>
          <p:nvSpPr>
            <p:cNvPr id="25617" name="Line 7"/>
            <p:cNvSpPr>
              <a:spLocks noChangeShapeType="1"/>
            </p:cNvSpPr>
            <p:nvPr/>
          </p:nvSpPr>
          <p:spPr bwMode="auto">
            <a:xfrm>
              <a:off x="1474" y="3158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18" name="Line 8"/>
            <p:cNvSpPr>
              <a:spLocks noChangeShapeType="1"/>
            </p:cNvSpPr>
            <p:nvPr/>
          </p:nvSpPr>
          <p:spPr bwMode="auto">
            <a:xfrm>
              <a:off x="1474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25604" name="Group 14"/>
          <p:cNvGrpSpPr>
            <a:grpSpLocks/>
          </p:cNvGrpSpPr>
          <p:nvPr/>
        </p:nvGrpSpPr>
        <p:grpSpPr bwMode="auto">
          <a:xfrm>
            <a:off x="4284663" y="3644900"/>
            <a:ext cx="935037" cy="1192213"/>
            <a:chOff x="2472" y="3022"/>
            <a:chExt cx="589" cy="751"/>
          </a:xfrm>
        </p:grpSpPr>
        <p:sp>
          <p:nvSpPr>
            <p:cNvPr id="25613" name="Text Box 11"/>
            <p:cNvSpPr txBox="1">
              <a:spLocks noChangeArrowheads="1"/>
            </p:cNvSpPr>
            <p:nvPr/>
          </p:nvSpPr>
          <p:spPr bwMode="auto">
            <a:xfrm>
              <a:off x="2472" y="3022"/>
              <a:ext cx="589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 COO</a:t>
              </a:r>
              <a:r>
                <a:rPr lang="es-ES" b="1" baseline="30000">
                  <a:latin typeface="Calibri" pitchFamily="34" charset="0"/>
                </a:rPr>
                <a:t>-</a:t>
              </a:r>
              <a:endParaRPr lang="es-ES" b="1">
                <a:latin typeface="Calibri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 CH</a:t>
              </a:r>
              <a:r>
                <a:rPr lang="es-ES" b="1" baseline="-25000">
                  <a:latin typeface="Calibri" pitchFamily="34" charset="0"/>
                </a:rPr>
                <a:t>2</a:t>
              </a:r>
              <a:endParaRPr lang="es-ES" b="1">
                <a:latin typeface="Calibri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 COO</a:t>
              </a:r>
              <a:r>
                <a:rPr lang="es-ES" b="1" baseline="30000">
                  <a:latin typeface="Calibri" pitchFamily="34" charset="0"/>
                </a:rPr>
                <a:t>-</a:t>
              </a:r>
              <a:endParaRPr lang="es-ES" b="1">
                <a:latin typeface="Calibri" pitchFamily="34" charset="0"/>
              </a:endParaRPr>
            </a:p>
          </p:txBody>
        </p:sp>
        <p:sp>
          <p:nvSpPr>
            <p:cNvPr id="25614" name="Line 12"/>
            <p:cNvSpPr>
              <a:spLocks noChangeShapeType="1"/>
            </p:cNvSpPr>
            <p:nvPr/>
          </p:nvSpPr>
          <p:spPr bwMode="auto">
            <a:xfrm>
              <a:off x="2608" y="3204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15" name="Line 13"/>
            <p:cNvSpPr>
              <a:spLocks noChangeShapeType="1"/>
            </p:cNvSpPr>
            <p:nvPr/>
          </p:nvSpPr>
          <p:spPr bwMode="auto">
            <a:xfrm>
              <a:off x="2608" y="34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25605" name="Group 18"/>
          <p:cNvGrpSpPr>
            <a:grpSpLocks/>
          </p:cNvGrpSpPr>
          <p:nvPr/>
        </p:nvGrpSpPr>
        <p:grpSpPr bwMode="auto">
          <a:xfrm>
            <a:off x="857250" y="1928813"/>
            <a:ext cx="7416800" cy="1001712"/>
            <a:chOff x="521" y="1253"/>
            <a:chExt cx="4672" cy="631"/>
          </a:xfrm>
        </p:grpSpPr>
        <p:sp>
          <p:nvSpPr>
            <p:cNvPr id="25610" name="Text Box 15"/>
            <p:cNvSpPr txBox="1">
              <a:spLocks noChangeArrowheads="1"/>
            </p:cNvSpPr>
            <p:nvPr/>
          </p:nvSpPr>
          <p:spPr bwMode="auto">
            <a:xfrm>
              <a:off x="521" y="1253"/>
              <a:ext cx="46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Succinato  +  FADH</a:t>
              </a:r>
              <a:r>
                <a:rPr lang="es-ES" sz="2000" b="1" baseline="-25000">
                  <a:latin typeface="Calibri" pitchFamily="34" charset="0"/>
                </a:rPr>
                <a:t>2   </a:t>
              </a:r>
              <a:r>
                <a:rPr lang="es-ES" sz="2000" b="1">
                  <a:latin typeface="Calibri" pitchFamily="34" charset="0"/>
                </a:rPr>
                <a:t>                           Fumarato  +  FAD</a:t>
              </a:r>
              <a:r>
                <a:rPr lang="es-ES" sz="2000" b="1" baseline="30000">
                  <a:latin typeface="Calibri" pitchFamily="34" charset="0"/>
                </a:rPr>
                <a:t>+</a:t>
              </a:r>
              <a:endParaRPr lang="es-ES" sz="2000" b="1">
                <a:latin typeface="Calibri" pitchFamily="34" charset="0"/>
              </a:endParaRPr>
            </a:p>
          </p:txBody>
        </p:sp>
        <p:sp>
          <p:nvSpPr>
            <p:cNvPr id="25611" name="Line 16"/>
            <p:cNvSpPr>
              <a:spLocks noChangeShapeType="1"/>
            </p:cNvSpPr>
            <p:nvPr/>
          </p:nvSpPr>
          <p:spPr bwMode="auto">
            <a:xfrm>
              <a:off x="1980" y="1395"/>
              <a:ext cx="8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12" name="Text Box 17"/>
            <p:cNvSpPr txBox="1">
              <a:spLocks noChangeArrowheads="1"/>
            </p:cNvSpPr>
            <p:nvPr/>
          </p:nvSpPr>
          <p:spPr bwMode="auto">
            <a:xfrm>
              <a:off x="1890" y="1480"/>
              <a:ext cx="13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 i="1">
                  <a:solidFill>
                    <a:srgbClr val="0000FF"/>
                  </a:solidFill>
                  <a:latin typeface="Calibri" pitchFamily="34" charset="0"/>
                </a:rPr>
                <a:t>Succinato deshidrogenasa</a:t>
              </a:r>
            </a:p>
          </p:txBody>
        </p:sp>
      </p:grpSp>
      <p:sp>
        <p:nvSpPr>
          <p:cNvPr id="25606" name="Text Box 19"/>
          <p:cNvSpPr txBox="1">
            <a:spLocks noChangeArrowheads="1"/>
          </p:cNvSpPr>
          <p:nvPr/>
        </p:nvSpPr>
        <p:spPr bwMode="auto">
          <a:xfrm>
            <a:off x="1928813" y="5072063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Succinato</a:t>
            </a:r>
          </a:p>
        </p:txBody>
      </p:sp>
      <p:sp>
        <p:nvSpPr>
          <p:cNvPr id="25607" name="Text Box 20"/>
          <p:cNvSpPr txBox="1">
            <a:spLocks noChangeArrowheads="1"/>
          </p:cNvSpPr>
          <p:nvPr/>
        </p:nvSpPr>
        <p:spPr bwMode="auto">
          <a:xfrm>
            <a:off x="4284663" y="4868863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C00000"/>
                </a:solidFill>
                <a:latin typeface="Calibri" pitchFamily="34" charset="0"/>
              </a:rPr>
              <a:t>Malonato</a:t>
            </a:r>
          </a:p>
        </p:txBody>
      </p:sp>
      <p:cxnSp>
        <p:nvCxnSpPr>
          <p:cNvPr id="17" name="16 Conector curvado"/>
          <p:cNvCxnSpPr/>
          <p:nvPr/>
        </p:nvCxnSpPr>
        <p:spPr>
          <a:xfrm rot="10800000">
            <a:off x="3929063" y="3000375"/>
            <a:ext cx="857250" cy="642938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Señal de prohibido"/>
          <p:cNvSpPr/>
          <p:nvPr/>
        </p:nvSpPr>
        <p:spPr>
          <a:xfrm>
            <a:off x="4000500" y="3214688"/>
            <a:ext cx="214313" cy="214312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fi11p20"/>
          <p:cNvPicPr>
            <a:picLocks noChangeAspect="1" noChangeArrowheads="1"/>
          </p:cNvPicPr>
          <p:nvPr/>
        </p:nvPicPr>
        <p:blipFill>
          <a:blip r:embed="rId2"/>
          <a:srcRect l="7939" r="19308" b="63139"/>
          <a:stretch>
            <a:fillRect/>
          </a:stretch>
        </p:blipFill>
        <p:spPr bwMode="auto">
          <a:xfrm>
            <a:off x="2438400" y="457200"/>
            <a:ext cx="5360988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fi11p20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l="6760" t="49286" r="40996" b="13812"/>
          <a:stretch>
            <a:fillRect/>
          </a:stretch>
        </p:blipFill>
        <p:spPr>
          <a:xfrm>
            <a:off x="2771775" y="3573463"/>
            <a:ext cx="5184775" cy="2879725"/>
          </a:xfrm>
          <a:noFill/>
        </p:spPr>
      </p:pic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124075" y="3860800"/>
            <a:ext cx="57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1/v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7164388" y="6302375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1/[S]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1835150" y="7651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 v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477000" y="31242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[S]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2916238" y="6491288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-1/K</a:t>
            </a:r>
            <a:r>
              <a:rPr lang="es-ES" b="1" baseline="-25000">
                <a:latin typeface="Calibri" pitchFamily="34" charset="0"/>
              </a:rPr>
              <a:t>m</a:t>
            </a:r>
            <a:endParaRPr lang="es-ES" b="1">
              <a:latin typeface="Calibri" pitchFamily="34" charset="0"/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3851275" y="6491288"/>
            <a:ext cx="1008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latin typeface="Calibri" pitchFamily="34" charset="0"/>
              </a:rPr>
              <a:t>-1/K</a:t>
            </a:r>
            <a:r>
              <a:rPr lang="es-ES" b="1" baseline="-25000">
                <a:latin typeface="Calibri" pitchFamily="34" charset="0"/>
              </a:rPr>
              <a:t>map</a:t>
            </a:r>
            <a:endParaRPr lang="es-ES">
              <a:latin typeface="Calibri" pitchFamily="34" charset="0"/>
            </a:endParaRP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2632075" y="3124200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K</a:t>
            </a:r>
            <a:r>
              <a:rPr lang="es-ES" b="1" baseline="-25000">
                <a:latin typeface="Calibri" pitchFamily="34" charset="0"/>
              </a:rPr>
              <a:t>m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3200400" y="3124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latin typeface="Calibri" pitchFamily="34" charset="0"/>
              </a:rPr>
              <a:t>K</a:t>
            </a:r>
            <a:r>
              <a:rPr lang="es-ES" b="1" baseline="-25000">
                <a:latin typeface="Calibri" pitchFamily="34" charset="0"/>
              </a:rPr>
              <a:t>m</a:t>
            </a:r>
            <a:r>
              <a:rPr lang="es-ES" b="1">
                <a:latin typeface="Calibri" pitchFamily="34" charset="0"/>
              </a:rPr>
              <a:t> </a:t>
            </a:r>
            <a:r>
              <a:rPr lang="es-ES" b="1" baseline="-25000">
                <a:latin typeface="Calibri" pitchFamily="34" charset="0"/>
              </a:rPr>
              <a:t>ap</a:t>
            </a:r>
            <a:endParaRPr lang="es-ES" baseline="-25000">
              <a:latin typeface="Calibri" pitchFamily="34" charset="0"/>
            </a:endParaRP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1116013" y="1557338"/>
            <a:ext cx="115252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Calibri" pitchFamily="34" charset="0"/>
              </a:rPr>
              <a:t>Gráfica    de M-M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1116013" y="4437063"/>
            <a:ext cx="115252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Calibri" pitchFamily="34" charset="0"/>
              </a:rPr>
              <a:t>Gráfica de L-B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214813" y="1928813"/>
            <a:ext cx="3433762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de un </a:t>
            </a:r>
          </a:p>
          <a:p>
            <a:pPr algn="ctr"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Inhibidor Competitivo </a:t>
            </a:r>
          </a:p>
          <a:p>
            <a:pPr algn="ctr">
              <a:defRPr/>
            </a:pPr>
            <a:r>
              <a:rPr lang="es-ES_tradnl" b="1" dirty="0"/>
              <a:t>sobre la Actividad Enzimática</a:t>
            </a:r>
            <a:endParaRPr lang="es-AR" b="1" dirty="0"/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7715250" y="2500313"/>
            <a:ext cx="12715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/>
              <a:t>    Km</a:t>
            </a:r>
          </a:p>
          <a:p>
            <a:r>
              <a:rPr lang="es-ES_tradnl" sz="2400" b="1">
                <a:solidFill>
                  <a:srgbClr val="C00000"/>
                </a:solidFill>
              </a:rPr>
              <a:t>=</a:t>
            </a:r>
            <a:r>
              <a:rPr lang="es-ES_tradnl" sz="2400" b="1"/>
              <a:t> Vmáx</a:t>
            </a:r>
            <a:endParaRPr lang="es-AR" sz="2400" b="1"/>
          </a:p>
        </p:txBody>
      </p:sp>
      <p:sp>
        <p:nvSpPr>
          <p:cNvPr id="16" name="15 Flecha abajo"/>
          <p:cNvSpPr/>
          <p:nvPr/>
        </p:nvSpPr>
        <p:spPr>
          <a:xfrm flipH="1" flipV="1">
            <a:off x="7786688" y="2571750"/>
            <a:ext cx="214312" cy="28575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utoUpdateAnimBg="0"/>
      <p:bldP spid="17419" grpId="0" autoUpdateAnimBg="0"/>
      <p:bldP spid="17420" grpId="0" autoUpdateAnimBg="0"/>
      <p:bldP spid="17421" grpId="0" autoUpdateAnimBg="0"/>
      <p:bldP spid="17422" grpId="0" autoUpdateAnimBg="0"/>
      <p:bldP spid="17423" grpId="0" autoUpdateAnimBg="0"/>
      <p:bldP spid="17424" grpId="0" autoUpdateAnimBg="0"/>
      <p:bldP spid="17425" grpId="0" autoUpdateAnimBg="0"/>
      <p:bldP spid="17426" grpId="0" animBg="1" autoUpdateAnimBg="0"/>
      <p:bldP spid="17427" grpId="0" animBg="1" autoUpdateAnimBg="0"/>
      <p:bldP spid="14" grpId="0"/>
      <p:bldP spid="15" grpId="0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5"/>
          <p:cNvGrpSpPr>
            <a:grpSpLocks/>
          </p:cNvGrpSpPr>
          <p:nvPr/>
        </p:nvGrpSpPr>
        <p:grpSpPr bwMode="auto">
          <a:xfrm>
            <a:off x="611188" y="2492375"/>
            <a:ext cx="4321175" cy="466725"/>
            <a:chOff x="385" y="1570"/>
            <a:chExt cx="2722" cy="294"/>
          </a:xfrm>
        </p:grpSpPr>
        <p:sp>
          <p:nvSpPr>
            <p:cNvPr id="27723" name="Text Box 6"/>
            <p:cNvSpPr txBox="1">
              <a:spLocks noChangeArrowheads="1"/>
            </p:cNvSpPr>
            <p:nvPr/>
          </p:nvSpPr>
          <p:spPr bwMode="auto">
            <a:xfrm>
              <a:off x="385" y="1570"/>
              <a:ext cx="2722" cy="294"/>
            </a:xfrm>
            <a:prstGeom prst="rect">
              <a:avLst/>
            </a:prstGeom>
            <a:solidFill>
              <a:schemeClr val="accent1">
                <a:alpha val="47842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400" b="1">
                  <a:solidFill>
                    <a:schemeClr val="accent2"/>
                  </a:solidFill>
                  <a:latin typeface="Calibri" pitchFamily="34" charset="0"/>
                </a:rPr>
                <a:t>E  +  S                   ES              E  +  P</a:t>
              </a:r>
              <a:endParaRPr lang="es-ES">
                <a:solidFill>
                  <a:schemeClr val="accent2"/>
                </a:solidFill>
                <a:latin typeface="Calibri" pitchFamily="34" charset="0"/>
              </a:endParaRPr>
            </a:p>
          </p:txBody>
        </p:sp>
        <p:grpSp>
          <p:nvGrpSpPr>
            <p:cNvPr id="27724" name="Group 7"/>
            <p:cNvGrpSpPr>
              <a:grpSpLocks/>
            </p:cNvGrpSpPr>
            <p:nvPr/>
          </p:nvGrpSpPr>
          <p:grpSpPr bwMode="auto">
            <a:xfrm>
              <a:off x="1066" y="1661"/>
              <a:ext cx="408" cy="90"/>
              <a:chOff x="1338" y="1707"/>
              <a:chExt cx="408" cy="90"/>
            </a:xfrm>
          </p:grpSpPr>
          <p:sp>
            <p:nvSpPr>
              <p:cNvPr id="27728" name="Line 8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29" name="Line 9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grpSp>
          <p:nvGrpSpPr>
            <p:cNvPr id="27725" name="Group 10"/>
            <p:cNvGrpSpPr>
              <a:grpSpLocks/>
            </p:cNvGrpSpPr>
            <p:nvPr/>
          </p:nvGrpSpPr>
          <p:grpSpPr bwMode="auto">
            <a:xfrm>
              <a:off x="1973" y="1662"/>
              <a:ext cx="408" cy="90"/>
              <a:chOff x="1338" y="1707"/>
              <a:chExt cx="408" cy="90"/>
            </a:xfrm>
          </p:grpSpPr>
          <p:sp>
            <p:nvSpPr>
              <p:cNvPr id="27726" name="Line 11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27" name="Line 12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</p:grpSp>
      <p:sp>
        <p:nvSpPr>
          <p:cNvPr id="95236" name="Text Box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2400" b="1" smtClean="0"/>
              <a:t>INHIBICION  NO  COMPETITIVA</a:t>
            </a:r>
          </a:p>
        </p:txBody>
      </p:sp>
      <p:grpSp>
        <p:nvGrpSpPr>
          <p:cNvPr id="5" name="Group 97"/>
          <p:cNvGrpSpPr>
            <a:grpSpLocks/>
          </p:cNvGrpSpPr>
          <p:nvPr/>
        </p:nvGrpSpPr>
        <p:grpSpPr bwMode="auto">
          <a:xfrm>
            <a:off x="539750" y="3068638"/>
            <a:ext cx="461963" cy="2022475"/>
            <a:chOff x="340" y="1933"/>
            <a:chExt cx="291" cy="1274"/>
          </a:xfrm>
        </p:grpSpPr>
        <p:grpSp>
          <p:nvGrpSpPr>
            <p:cNvPr id="27717" name="Group 13"/>
            <p:cNvGrpSpPr>
              <a:grpSpLocks/>
            </p:cNvGrpSpPr>
            <p:nvPr/>
          </p:nvGrpSpPr>
          <p:grpSpPr bwMode="auto">
            <a:xfrm rot="5400000">
              <a:off x="272" y="2637"/>
              <a:ext cx="408" cy="90"/>
              <a:chOff x="1338" y="1707"/>
              <a:chExt cx="408" cy="90"/>
            </a:xfrm>
          </p:grpSpPr>
          <p:sp>
            <p:nvSpPr>
              <p:cNvPr id="27721" name="Line 14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22" name="Line 15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7718" name="Rectangle 20"/>
            <p:cNvSpPr>
              <a:spLocks noChangeArrowheads="1"/>
            </p:cNvSpPr>
            <p:nvPr/>
          </p:nvSpPr>
          <p:spPr bwMode="auto">
            <a:xfrm>
              <a:off x="431" y="1933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+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7719" name="Rectangle 22"/>
            <p:cNvSpPr>
              <a:spLocks noChangeArrowheads="1"/>
            </p:cNvSpPr>
            <p:nvPr/>
          </p:nvSpPr>
          <p:spPr bwMode="auto">
            <a:xfrm>
              <a:off x="431" y="2160"/>
              <a:ext cx="156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I</a:t>
              </a:r>
              <a:endParaRPr lang="es-ES">
                <a:solidFill>
                  <a:schemeClr val="accent2"/>
                </a:solidFill>
                <a:latin typeface="Calibri" pitchFamily="34" charset="0"/>
              </a:endParaRPr>
            </a:p>
          </p:txBody>
        </p:sp>
        <p:sp>
          <p:nvSpPr>
            <p:cNvPr id="27720" name="Rectangle 23"/>
            <p:cNvSpPr>
              <a:spLocks noChangeArrowheads="1"/>
            </p:cNvSpPr>
            <p:nvPr/>
          </p:nvSpPr>
          <p:spPr bwMode="auto">
            <a:xfrm>
              <a:off x="340" y="2976"/>
              <a:ext cx="252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EI</a:t>
              </a:r>
            </a:p>
          </p:txBody>
        </p:sp>
      </p:grpSp>
      <p:grpSp>
        <p:nvGrpSpPr>
          <p:cNvPr id="7" name="Group 98"/>
          <p:cNvGrpSpPr>
            <a:grpSpLocks/>
          </p:cNvGrpSpPr>
          <p:nvPr/>
        </p:nvGrpSpPr>
        <p:grpSpPr bwMode="auto">
          <a:xfrm>
            <a:off x="2555875" y="3068638"/>
            <a:ext cx="552450" cy="2095500"/>
            <a:chOff x="1610" y="1933"/>
            <a:chExt cx="348" cy="1320"/>
          </a:xfrm>
        </p:grpSpPr>
        <p:grpSp>
          <p:nvGrpSpPr>
            <p:cNvPr id="27711" name="Group 16"/>
            <p:cNvGrpSpPr>
              <a:grpSpLocks/>
            </p:cNvGrpSpPr>
            <p:nvPr/>
          </p:nvGrpSpPr>
          <p:grpSpPr bwMode="auto">
            <a:xfrm rot="5400000">
              <a:off x="1587" y="2637"/>
              <a:ext cx="408" cy="90"/>
              <a:chOff x="1338" y="1707"/>
              <a:chExt cx="408" cy="90"/>
            </a:xfrm>
          </p:grpSpPr>
          <p:sp>
            <p:nvSpPr>
              <p:cNvPr id="27715" name="Line 17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16" name="Line 18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7712" name="Rectangle 19"/>
            <p:cNvSpPr>
              <a:spLocks noChangeArrowheads="1"/>
            </p:cNvSpPr>
            <p:nvPr/>
          </p:nvSpPr>
          <p:spPr bwMode="auto">
            <a:xfrm>
              <a:off x="1655" y="1933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+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7713" name="Rectangle 21"/>
            <p:cNvSpPr>
              <a:spLocks noChangeArrowheads="1"/>
            </p:cNvSpPr>
            <p:nvPr/>
          </p:nvSpPr>
          <p:spPr bwMode="auto">
            <a:xfrm>
              <a:off x="1701" y="2160"/>
              <a:ext cx="156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I</a:t>
              </a:r>
              <a:endParaRPr lang="es-ES">
                <a:solidFill>
                  <a:schemeClr val="accent2"/>
                </a:solidFill>
                <a:latin typeface="Calibri" pitchFamily="34" charset="0"/>
              </a:endParaRPr>
            </a:p>
          </p:txBody>
        </p:sp>
        <p:sp>
          <p:nvSpPr>
            <p:cNvPr id="27714" name="Rectangle 24"/>
            <p:cNvSpPr>
              <a:spLocks noChangeArrowheads="1"/>
            </p:cNvSpPr>
            <p:nvPr/>
          </p:nvSpPr>
          <p:spPr bwMode="auto">
            <a:xfrm>
              <a:off x="1610" y="3022"/>
              <a:ext cx="348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ESI</a:t>
              </a:r>
            </a:p>
          </p:txBody>
        </p:sp>
      </p:grpSp>
      <p:grpSp>
        <p:nvGrpSpPr>
          <p:cNvPr id="9" name="Group 99"/>
          <p:cNvGrpSpPr>
            <a:grpSpLocks/>
          </p:cNvGrpSpPr>
          <p:nvPr/>
        </p:nvGrpSpPr>
        <p:grpSpPr bwMode="auto">
          <a:xfrm>
            <a:off x="971550" y="4724400"/>
            <a:ext cx="1439863" cy="366713"/>
            <a:chOff x="612" y="2976"/>
            <a:chExt cx="907" cy="231"/>
          </a:xfrm>
        </p:grpSpPr>
        <p:grpSp>
          <p:nvGrpSpPr>
            <p:cNvPr id="27706" name="Group 25"/>
            <p:cNvGrpSpPr>
              <a:grpSpLocks/>
            </p:cNvGrpSpPr>
            <p:nvPr/>
          </p:nvGrpSpPr>
          <p:grpSpPr bwMode="auto">
            <a:xfrm>
              <a:off x="1111" y="3067"/>
              <a:ext cx="408" cy="90"/>
              <a:chOff x="1338" y="1707"/>
              <a:chExt cx="408" cy="90"/>
            </a:xfrm>
          </p:grpSpPr>
          <p:sp>
            <p:nvSpPr>
              <p:cNvPr id="27709" name="Line 26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10" name="Line 27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7707" name="Rectangle 28"/>
            <p:cNvSpPr>
              <a:spLocks noChangeArrowheads="1"/>
            </p:cNvSpPr>
            <p:nvPr/>
          </p:nvSpPr>
          <p:spPr bwMode="auto">
            <a:xfrm>
              <a:off x="612" y="2976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+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7708" name="Rectangle 29"/>
            <p:cNvSpPr>
              <a:spLocks noChangeArrowheads="1"/>
            </p:cNvSpPr>
            <p:nvPr/>
          </p:nvSpPr>
          <p:spPr bwMode="auto">
            <a:xfrm>
              <a:off x="839" y="2976"/>
              <a:ext cx="212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chemeClr val="accent2"/>
                  </a:solidFill>
                  <a:latin typeface="Calibri" pitchFamily="34" charset="0"/>
                </a:rPr>
                <a:t>S</a:t>
              </a:r>
              <a:endParaRPr lang="es-ES">
                <a:solidFill>
                  <a:schemeClr val="accent2"/>
                </a:solidFill>
                <a:latin typeface="Calibri" pitchFamily="34" charset="0"/>
              </a:endParaRPr>
            </a:p>
          </p:txBody>
        </p:sp>
      </p:grpSp>
      <p:grpSp>
        <p:nvGrpSpPr>
          <p:cNvPr id="11" name="Group 102"/>
          <p:cNvGrpSpPr>
            <a:grpSpLocks/>
          </p:cNvGrpSpPr>
          <p:nvPr/>
        </p:nvGrpSpPr>
        <p:grpSpPr bwMode="auto">
          <a:xfrm>
            <a:off x="5148263" y="3357563"/>
            <a:ext cx="3671887" cy="863600"/>
            <a:chOff x="3243" y="2115"/>
            <a:chExt cx="2313" cy="544"/>
          </a:xfrm>
        </p:grpSpPr>
        <p:grpSp>
          <p:nvGrpSpPr>
            <p:cNvPr id="27698" name="Group 85"/>
            <p:cNvGrpSpPr>
              <a:grpSpLocks/>
            </p:cNvGrpSpPr>
            <p:nvPr/>
          </p:nvGrpSpPr>
          <p:grpSpPr bwMode="auto">
            <a:xfrm rot="5400000">
              <a:off x="3537" y="2410"/>
              <a:ext cx="408" cy="90"/>
              <a:chOff x="1338" y="1707"/>
              <a:chExt cx="408" cy="90"/>
            </a:xfrm>
          </p:grpSpPr>
          <p:sp>
            <p:nvSpPr>
              <p:cNvPr id="27704" name="Line 86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05" name="Line 87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grpSp>
          <p:nvGrpSpPr>
            <p:cNvPr id="27699" name="Group 88"/>
            <p:cNvGrpSpPr>
              <a:grpSpLocks/>
            </p:cNvGrpSpPr>
            <p:nvPr/>
          </p:nvGrpSpPr>
          <p:grpSpPr bwMode="auto">
            <a:xfrm rot="5400000">
              <a:off x="4898" y="2274"/>
              <a:ext cx="408" cy="90"/>
              <a:chOff x="1338" y="1707"/>
              <a:chExt cx="408" cy="90"/>
            </a:xfrm>
          </p:grpSpPr>
          <p:sp>
            <p:nvSpPr>
              <p:cNvPr id="27702" name="Line 89"/>
              <p:cNvSpPr>
                <a:spLocks noChangeShapeType="1"/>
              </p:cNvSpPr>
              <p:nvPr/>
            </p:nvSpPr>
            <p:spPr bwMode="auto">
              <a:xfrm>
                <a:off x="1338" y="170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703" name="Line 90"/>
              <p:cNvSpPr>
                <a:spLocks noChangeShapeType="1"/>
              </p:cNvSpPr>
              <p:nvPr/>
            </p:nvSpPr>
            <p:spPr bwMode="auto">
              <a:xfrm>
                <a:off x="1338" y="1797"/>
                <a:ext cx="408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sm" len="sm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7700" name="Oval 91"/>
            <p:cNvSpPr>
              <a:spLocks noChangeArrowheads="1"/>
            </p:cNvSpPr>
            <p:nvPr/>
          </p:nvSpPr>
          <p:spPr bwMode="auto">
            <a:xfrm>
              <a:off x="3243" y="2296"/>
              <a:ext cx="317" cy="31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 b="1">
                  <a:latin typeface="Calibri" pitchFamily="34" charset="0"/>
                </a:rPr>
                <a:t>I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7701" name="Oval 92"/>
            <p:cNvSpPr>
              <a:spLocks noChangeArrowheads="1"/>
            </p:cNvSpPr>
            <p:nvPr/>
          </p:nvSpPr>
          <p:spPr bwMode="auto">
            <a:xfrm>
              <a:off x="5239" y="2205"/>
              <a:ext cx="317" cy="31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 b="1">
                  <a:latin typeface="Calibri" pitchFamily="34" charset="0"/>
                </a:rPr>
                <a:t>I</a:t>
              </a:r>
              <a:endParaRPr lang="es-ES">
                <a:latin typeface="Calibri" pitchFamily="34" charset="0"/>
              </a:endParaRPr>
            </a:p>
          </p:txBody>
        </p:sp>
      </p:grpSp>
      <p:grpSp>
        <p:nvGrpSpPr>
          <p:cNvPr id="14" name="Group 104"/>
          <p:cNvGrpSpPr>
            <a:grpSpLocks/>
          </p:cNvGrpSpPr>
          <p:nvPr/>
        </p:nvGrpSpPr>
        <p:grpSpPr bwMode="auto">
          <a:xfrm>
            <a:off x="5076825" y="1773238"/>
            <a:ext cx="3527425" cy="1870075"/>
            <a:chOff x="3198" y="1117"/>
            <a:chExt cx="2222" cy="1178"/>
          </a:xfrm>
        </p:grpSpPr>
        <p:sp>
          <p:nvSpPr>
            <p:cNvPr id="27678" name="Text Box 76"/>
            <p:cNvSpPr txBox="1">
              <a:spLocks noChangeArrowheads="1"/>
            </p:cNvSpPr>
            <p:nvPr/>
          </p:nvSpPr>
          <p:spPr bwMode="auto">
            <a:xfrm>
              <a:off x="4785" y="1344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latin typeface="Calibri" pitchFamily="34" charset="0"/>
                </a:rPr>
                <a:t>E</a:t>
              </a:r>
              <a:endParaRPr lang="es-ES">
                <a:latin typeface="Calibri" pitchFamily="34" charset="0"/>
              </a:endParaRPr>
            </a:p>
          </p:txBody>
        </p:sp>
        <p:grpSp>
          <p:nvGrpSpPr>
            <p:cNvPr id="27679" name="Group 103"/>
            <p:cNvGrpSpPr>
              <a:grpSpLocks/>
            </p:cNvGrpSpPr>
            <p:nvPr/>
          </p:nvGrpSpPr>
          <p:grpSpPr bwMode="auto">
            <a:xfrm>
              <a:off x="3198" y="1117"/>
              <a:ext cx="2222" cy="1178"/>
              <a:chOff x="3198" y="1117"/>
              <a:chExt cx="2222" cy="1178"/>
            </a:xfrm>
          </p:grpSpPr>
          <p:sp>
            <p:nvSpPr>
              <p:cNvPr id="27680" name="AutoShape 61"/>
              <p:cNvSpPr>
                <a:spLocks noChangeArrowheads="1"/>
              </p:cNvSpPr>
              <p:nvPr/>
            </p:nvSpPr>
            <p:spPr bwMode="auto">
              <a:xfrm rot="-5723199">
                <a:off x="5057" y="1571"/>
                <a:ext cx="454" cy="27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r>
                  <a:rPr lang="es-ES" sz="2000" b="1">
                    <a:latin typeface="Calibri" pitchFamily="34" charset="0"/>
                  </a:rPr>
                  <a:t>S</a:t>
                </a:r>
                <a:endParaRPr lang="es-ES">
                  <a:latin typeface="Calibri" pitchFamily="34" charset="0"/>
                </a:endParaRPr>
              </a:p>
            </p:txBody>
          </p:sp>
          <p:grpSp>
            <p:nvGrpSpPr>
              <p:cNvPr id="27681" name="Group 100"/>
              <p:cNvGrpSpPr>
                <a:grpSpLocks/>
              </p:cNvGrpSpPr>
              <p:nvPr/>
            </p:nvGrpSpPr>
            <p:grpSpPr bwMode="auto">
              <a:xfrm>
                <a:off x="3198" y="1117"/>
                <a:ext cx="2173" cy="1178"/>
                <a:chOff x="3198" y="1117"/>
                <a:chExt cx="2173" cy="1178"/>
              </a:xfrm>
            </p:grpSpPr>
            <p:grpSp>
              <p:nvGrpSpPr>
                <p:cNvPr id="27682" name="Group 68"/>
                <p:cNvGrpSpPr>
                  <a:grpSpLocks/>
                </p:cNvGrpSpPr>
                <p:nvPr/>
              </p:nvGrpSpPr>
              <p:grpSpPr bwMode="auto">
                <a:xfrm>
                  <a:off x="4513" y="1117"/>
                  <a:ext cx="858" cy="997"/>
                  <a:chOff x="4150" y="1117"/>
                  <a:chExt cx="858" cy="997"/>
                </a:xfrm>
              </p:grpSpPr>
              <p:grpSp>
                <p:nvGrpSpPr>
                  <p:cNvPr id="27694" name="Group 52"/>
                  <p:cNvGrpSpPr>
                    <a:grpSpLocks/>
                  </p:cNvGrpSpPr>
                  <p:nvPr/>
                </p:nvGrpSpPr>
                <p:grpSpPr bwMode="auto">
                  <a:xfrm>
                    <a:off x="4694" y="1480"/>
                    <a:ext cx="272" cy="430"/>
                    <a:chOff x="4694" y="1480"/>
                    <a:chExt cx="272" cy="430"/>
                  </a:xfrm>
                </p:grpSpPr>
                <p:sp>
                  <p:nvSpPr>
                    <p:cNvPr id="27696" name="Freeform 31"/>
                    <p:cNvSpPr>
                      <a:spLocks/>
                    </p:cNvSpPr>
                    <p:nvPr/>
                  </p:nvSpPr>
                  <p:spPr bwMode="auto">
                    <a:xfrm>
                      <a:off x="4694" y="1480"/>
                      <a:ext cx="226" cy="227"/>
                    </a:xfrm>
                    <a:custGeom>
                      <a:avLst/>
                      <a:gdLst>
                        <a:gd name="T0" fmla="*/ 12395 w 137"/>
                        <a:gd name="T1" fmla="*/ 0 h 212"/>
                        <a:gd name="T2" fmla="*/ 0 w 137"/>
                        <a:gd name="T3" fmla="*/ 392 h 212"/>
                        <a:gd name="T4" fmla="*/ 0 60000 65536"/>
                        <a:gd name="T5" fmla="*/ 0 60000 65536"/>
                        <a:gd name="T6" fmla="*/ 0 w 137"/>
                        <a:gd name="T7" fmla="*/ 0 h 212"/>
                        <a:gd name="T8" fmla="*/ 137 w 137"/>
                        <a:gd name="T9" fmla="*/ 212 h 2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137" h="212">
                          <a:moveTo>
                            <a:pt x="137" y="0"/>
                          </a:moveTo>
                          <a:lnTo>
                            <a:pt x="0" y="21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7697" name="Freeform 32"/>
                    <p:cNvSpPr>
                      <a:spLocks/>
                    </p:cNvSpPr>
                    <p:nvPr/>
                  </p:nvSpPr>
                  <p:spPr bwMode="auto">
                    <a:xfrm>
                      <a:off x="4694" y="1706"/>
                      <a:ext cx="272" cy="204"/>
                    </a:xfrm>
                    <a:custGeom>
                      <a:avLst/>
                      <a:gdLst>
                        <a:gd name="T0" fmla="*/ 0 w 179"/>
                        <a:gd name="T1" fmla="*/ 0 h 206"/>
                        <a:gd name="T2" fmla="*/ 7730 w 179"/>
                        <a:gd name="T3" fmla="*/ 188 h 206"/>
                        <a:gd name="T4" fmla="*/ 0 60000 65536"/>
                        <a:gd name="T5" fmla="*/ 0 60000 65536"/>
                        <a:gd name="T6" fmla="*/ 0 w 179"/>
                        <a:gd name="T7" fmla="*/ 0 h 206"/>
                        <a:gd name="T8" fmla="*/ 179 w 179"/>
                        <a:gd name="T9" fmla="*/ 206 h 20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179" h="206">
                          <a:moveTo>
                            <a:pt x="0" y="0"/>
                          </a:moveTo>
                          <a:lnTo>
                            <a:pt x="179" y="206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27695" name="Freeform 33"/>
                  <p:cNvSpPr>
                    <a:spLocks/>
                  </p:cNvSpPr>
                  <p:nvPr/>
                </p:nvSpPr>
                <p:spPr bwMode="auto">
                  <a:xfrm>
                    <a:off x="4150" y="1117"/>
                    <a:ext cx="858" cy="997"/>
                  </a:xfrm>
                  <a:custGeom>
                    <a:avLst/>
                    <a:gdLst>
                      <a:gd name="T0" fmla="*/ 841 w 858"/>
                      <a:gd name="T1" fmla="*/ 815 h 997"/>
                      <a:gd name="T2" fmla="*/ 494 w 858"/>
                      <a:gd name="T3" fmla="*/ 755 h 997"/>
                      <a:gd name="T4" fmla="*/ 368 w 858"/>
                      <a:gd name="T5" fmla="*/ 899 h 997"/>
                      <a:gd name="T6" fmla="*/ 62 w 858"/>
                      <a:gd name="T7" fmla="*/ 165 h 997"/>
                      <a:gd name="T8" fmla="*/ 743 w 858"/>
                      <a:gd name="T9" fmla="*/ 29 h 997"/>
                      <a:gd name="T10" fmla="*/ 750 w 858"/>
                      <a:gd name="T11" fmla="*/ 341 h 997"/>
                      <a:gd name="T12" fmla="*/ 747 w 858"/>
                      <a:gd name="T13" fmla="*/ 353 h 997"/>
                      <a:gd name="T14" fmla="*/ 750 w 858"/>
                      <a:gd name="T15" fmla="*/ 350 h 997"/>
                      <a:gd name="T16" fmla="*/ 750 w 858"/>
                      <a:gd name="T17" fmla="*/ 344 h 997"/>
                      <a:gd name="T18" fmla="*/ 747 w 858"/>
                      <a:gd name="T19" fmla="*/ 359 h 997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858"/>
                      <a:gd name="T31" fmla="*/ 0 h 997"/>
                      <a:gd name="T32" fmla="*/ 858 w 858"/>
                      <a:gd name="T33" fmla="*/ 997 h 997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858" h="997">
                        <a:moveTo>
                          <a:pt x="841" y="815"/>
                        </a:moveTo>
                        <a:cubicBezTo>
                          <a:pt x="783" y="807"/>
                          <a:pt x="573" y="741"/>
                          <a:pt x="494" y="755"/>
                        </a:cubicBezTo>
                        <a:cubicBezTo>
                          <a:pt x="415" y="769"/>
                          <a:pt x="440" y="997"/>
                          <a:pt x="368" y="899"/>
                        </a:cubicBezTo>
                        <a:cubicBezTo>
                          <a:pt x="296" y="801"/>
                          <a:pt x="0" y="310"/>
                          <a:pt x="62" y="165"/>
                        </a:cubicBezTo>
                        <a:cubicBezTo>
                          <a:pt x="124" y="20"/>
                          <a:pt x="628" y="0"/>
                          <a:pt x="743" y="29"/>
                        </a:cubicBezTo>
                        <a:cubicBezTo>
                          <a:pt x="858" y="58"/>
                          <a:pt x="749" y="287"/>
                          <a:pt x="750" y="341"/>
                        </a:cubicBezTo>
                        <a:cubicBezTo>
                          <a:pt x="751" y="395"/>
                          <a:pt x="747" y="352"/>
                          <a:pt x="747" y="353"/>
                        </a:cubicBezTo>
                        <a:cubicBezTo>
                          <a:pt x="747" y="354"/>
                          <a:pt x="750" y="351"/>
                          <a:pt x="750" y="350"/>
                        </a:cubicBezTo>
                        <a:cubicBezTo>
                          <a:pt x="750" y="349"/>
                          <a:pt x="750" y="343"/>
                          <a:pt x="750" y="344"/>
                        </a:cubicBezTo>
                        <a:cubicBezTo>
                          <a:pt x="750" y="345"/>
                          <a:pt x="748" y="356"/>
                          <a:pt x="747" y="35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7683" name="Group 96"/>
                <p:cNvGrpSpPr>
                  <a:grpSpLocks/>
                </p:cNvGrpSpPr>
                <p:nvPr/>
              </p:nvGrpSpPr>
              <p:grpSpPr bwMode="auto">
                <a:xfrm>
                  <a:off x="3198" y="1298"/>
                  <a:ext cx="858" cy="997"/>
                  <a:chOff x="3198" y="1298"/>
                  <a:chExt cx="858" cy="997"/>
                </a:xfrm>
              </p:grpSpPr>
              <p:grpSp>
                <p:nvGrpSpPr>
                  <p:cNvPr id="27688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3198" y="1298"/>
                    <a:ext cx="858" cy="997"/>
                    <a:chOff x="4059" y="2705"/>
                    <a:chExt cx="858" cy="997"/>
                  </a:xfrm>
                </p:grpSpPr>
                <p:sp>
                  <p:nvSpPr>
                    <p:cNvPr id="27690" name="Freeform 71" descr="5%"/>
                    <p:cNvSpPr>
                      <a:spLocks/>
                    </p:cNvSpPr>
                    <p:nvPr/>
                  </p:nvSpPr>
                  <p:spPr bwMode="auto">
                    <a:xfrm>
                      <a:off x="4059" y="2705"/>
                      <a:ext cx="858" cy="997"/>
                    </a:xfrm>
                    <a:custGeom>
                      <a:avLst/>
                      <a:gdLst>
                        <a:gd name="T0" fmla="*/ 841 w 858"/>
                        <a:gd name="T1" fmla="*/ 815 h 997"/>
                        <a:gd name="T2" fmla="*/ 494 w 858"/>
                        <a:gd name="T3" fmla="*/ 755 h 997"/>
                        <a:gd name="T4" fmla="*/ 368 w 858"/>
                        <a:gd name="T5" fmla="*/ 899 h 997"/>
                        <a:gd name="T6" fmla="*/ 62 w 858"/>
                        <a:gd name="T7" fmla="*/ 165 h 997"/>
                        <a:gd name="T8" fmla="*/ 743 w 858"/>
                        <a:gd name="T9" fmla="*/ 29 h 997"/>
                        <a:gd name="T10" fmla="*/ 750 w 858"/>
                        <a:gd name="T11" fmla="*/ 341 h 997"/>
                        <a:gd name="T12" fmla="*/ 747 w 858"/>
                        <a:gd name="T13" fmla="*/ 353 h 997"/>
                        <a:gd name="T14" fmla="*/ 750 w 858"/>
                        <a:gd name="T15" fmla="*/ 350 h 997"/>
                        <a:gd name="T16" fmla="*/ 750 w 858"/>
                        <a:gd name="T17" fmla="*/ 344 h 997"/>
                        <a:gd name="T18" fmla="*/ 747 w 858"/>
                        <a:gd name="T19" fmla="*/ 359 h 997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58"/>
                        <a:gd name="T31" fmla="*/ 0 h 997"/>
                        <a:gd name="T32" fmla="*/ 858 w 858"/>
                        <a:gd name="T33" fmla="*/ 997 h 997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58" h="997">
                          <a:moveTo>
                            <a:pt x="841" y="815"/>
                          </a:moveTo>
                          <a:cubicBezTo>
                            <a:pt x="783" y="807"/>
                            <a:pt x="573" y="741"/>
                            <a:pt x="494" y="755"/>
                          </a:cubicBezTo>
                          <a:cubicBezTo>
                            <a:pt x="415" y="769"/>
                            <a:pt x="440" y="997"/>
                            <a:pt x="368" y="899"/>
                          </a:cubicBezTo>
                          <a:cubicBezTo>
                            <a:pt x="296" y="801"/>
                            <a:pt x="0" y="310"/>
                            <a:pt x="62" y="165"/>
                          </a:cubicBezTo>
                          <a:cubicBezTo>
                            <a:pt x="124" y="20"/>
                            <a:pt x="628" y="0"/>
                            <a:pt x="743" y="29"/>
                          </a:cubicBezTo>
                          <a:cubicBezTo>
                            <a:pt x="858" y="58"/>
                            <a:pt x="749" y="287"/>
                            <a:pt x="750" y="341"/>
                          </a:cubicBezTo>
                          <a:cubicBezTo>
                            <a:pt x="751" y="395"/>
                            <a:pt x="747" y="352"/>
                            <a:pt x="747" y="353"/>
                          </a:cubicBezTo>
                          <a:cubicBezTo>
                            <a:pt x="747" y="354"/>
                            <a:pt x="750" y="351"/>
                            <a:pt x="750" y="350"/>
                          </a:cubicBezTo>
                          <a:cubicBezTo>
                            <a:pt x="750" y="349"/>
                            <a:pt x="750" y="343"/>
                            <a:pt x="750" y="344"/>
                          </a:cubicBezTo>
                          <a:cubicBezTo>
                            <a:pt x="750" y="345"/>
                            <a:pt x="748" y="356"/>
                            <a:pt x="747" y="359"/>
                          </a:cubicBezTo>
                        </a:path>
                      </a:pathLst>
                    </a:custGeom>
                    <a:pattFill prst="pct5">
                      <a:fgClr>
                        <a:schemeClr val="accent1"/>
                      </a:fgClr>
                      <a:bgClr>
                        <a:srgbClr val="FFFFFF"/>
                      </a:bgClr>
                    </a:patt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grpSp>
                  <p:nvGrpSpPr>
                    <p:cNvPr id="27691" name="Group 7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04" y="3067"/>
                      <a:ext cx="272" cy="430"/>
                      <a:chOff x="4694" y="1480"/>
                      <a:chExt cx="272" cy="430"/>
                    </a:xfrm>
                  </p:grpSpPr>
                  <p:sp>
                    <p:nvSpPr>
                      <p:cNvPr id="27692" name="Freeform 73" descr="5%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1480"/>
                        <a:ext cx="226" cy="227"/>
                      </a:xfrm>
                      <a:custGeom>
                        <a:avLst/>
                        <a:gdLst>
                          <a:gd name="T0" fmla="*/ 12395 w 137"/>
                          <a:gd name="T1" fmla="*/ 0 h 212"/>
                          <a:gd name="T2" fmla="*/ 0 w 137"/>
                          <a:gd name="T3" fmla="*/ 392 h 212"/>
                          <a:gd name="T4" fmla="*/ 0 60000 65536"/>
                          <a:gd name="T5" fmla="*/ 0 60000 65536"/>
                          <a:gd name="T6" fmla="*/ 0 w 137"/>
                          <a:gd name="T7" fmla="*/ 0 h 212"/>
                          <a:gd name="T8" fmla="*/ 137 w 137"/>
                          <a:gd name="T9" fmla="*/ 212 h 212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137" h="212">
                            <a:moveTo>
                              <a:pt x="137" y="0"/>
                            </a:moveTo>
                            <a:lnTo>
                              <a:pt x="0" y="212"/>
                            </a:lnTo>
                          </a:path>
                        </a:pathLst>
                      </a:custGeom>
                      <a:pattFill prst="pct5">
                        <a:fgClr>
                          <a:schemeClr val="accent1"/>
                        </a:fgClr>
                        <a:bgClr>
                          <a:srgbClr val="FFFFFF"/>
                        </a:bgClr>
                      </a:patt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PE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7693" name="Freeform 74" descr="5%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4" y="1706"/>
                        <a:ext cx="272" cy="204"/>
                      </a:xfrm>
                      <a:custGeom>
                        <a:avLst/>
                        <a:gdLst>
                          <a:gd name="T0" fmla="*/ 0 w 179"/>
                          <a:gd name="T1" fmla="*/ 0 h 206"/>
                          <a:gd name="T2" fmla="*/ 7730 w 179"/>
                          <a:gd name="T3" fmla="*/ 188 h 206"/>
                          <a:gd name="T4" fmla="*/ 0 60000 65536"/>
                          <a:gd name="T5" fmla="*/ 0 60000 65536"/>
                          <a:gd name="T6" fmla="*/ 0 w 179"/>
                          <a:gd name="T7" fmla="*/ 0 h 206"/>
                          <a:gd name="T8" fmla="*/ 179 w 179"/>
                          <a:gd name="T9" fmla="*/ 206 h 20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179" h="206">
                            <a:moveTo>
                              <a:pt x="0" y="0"/>
                            </a:moveTo>
                            <a:lnTo>
                              <a:pt x="179" y="206"/>
                            </a:lnTo>
                          </a:path>
                        </a:pathLst>
                      </a:custGeom>
                      <a:pattFill prst="pct5">
                        <a:fgClr>
                          <a:schemeClr val="accent1"/>
                        </a:fgClr>
                        <a:bgClr>
                          <a:srgbClr val="FFFFFF"/>
                        </a:bgClr>
                      </a:patt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PE">
                          <a:latin typeface="Calibri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27689" name="Text Box 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70" y="1525"/>
                    <a:ext cx="227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000" b="1">
                        <a:latin typeface="Calibri" pitchFamily="34" charset="0"/>
                      </a:rPr>
                      <a:t>E</a:t>
                    </a:r>
                  </a:p>
                </p:txBody>
              </p:sp>
            </p:grpSp>
            <p:grpSp>
              <p:nvGrpSpPr>
                <p:cNvPr id="27684" name="Group 79"/>
                <p:cNvGrpSpPr>
                  <a:grpSpLocks/>
                </p:cNvGrpSpPr>
                <p:nvPr/>
              </p:nvGrpSpPr>
              <p:grpSpPr bwMode="auto">
                <a:xfrm>
                  <a:off x="4150" y="1752"/>
                  <a:ext cx="408" cy="90"/>
                  <a:chOff x="1338" y="1707"/>
                  <a:chExt cx="408" cy="90"/>
                </a:xfrm>
              </p:grpSpPr>
              <p:sp>
                <p:nvSpPr>
                  <p:cNvPr id="27686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1707"/>
                    <a:ext cx="408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es-AR"/>
                  </a:p>
                </p:txBody>
              </p:sp>
              <p:sp>
                <p:nvSpPr>
                  <p:cNvPr id="27687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1797"/>
                    <a:ext cx="408" cy="0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 type="triangle" w="sm" len="sm"/>
                    <a:tailEnd/>
                  </a:ln>
                </p:spPr>
                <p:txBody>
                  <a:bodyPr/>
                  <a:lstStyle/>
                  <a:p>
                    <a:endParaRPr lang="es-AR"/>
                  </a:p>
                </p:txBody>
              </p:sp>
            </p:grpSp>
            <p:sp>
              <p:nvSpPr>
                <p:cNvPr id="27685" name="AutoShape 93"/>
                <p:cNvSpPr>
                  <a:spLocks noChangeArrowheads="1"/>
                </p:cNvSpPr>
                <p:nvPr/>
              </p:nvSpPr>
              <p:spPr bwMode="auto">
                <a:xfrm rot="-5723199">
                  <a:off x="4104" y="1298"/>
                  <a:ext cx="454" cy="272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algn="ctr"/>
                  <a:r>
                    <a:rPr lang="es-ES" sz="2000" b="1">
                      <a:latin typeface="Calibri" pitchFamily="34" charset="0"/>
                    </a:rPr>
                    <a:t>S</a:t>
                  </a:r>
                  <a:endParaRPr lang="es-ES"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23" name="Group 105"/>
          <p:cNvGrpSpPr>
            <a:grpSpLocks/>
          </p:cNvGrpSpPr>
          <p:nvPr/>
        </p:nvGrpSpPr>
        <p:grpSpPr bwMode="auto">
          <a:xfrm>
            <a:off x="5076825" y="4221163"/>
            <a:ext cx="3598863" cy="2087562"/>
            <a:chOff x="3198" y="2659"/>
            <a:chExt cx="2267" cy="1315"/>
          </a:xfrm>
        </p:grpSpPr>
        <p:sp>
          <p:nvSpPr>
            <p:cNvPr id="27658" name="Text Box 78"/>
            <p:cNvSpPr txBox="1">
              <a:spLocks noChangeArrowheads="1"/>
            </p:cNvSpPr>
            <p:nvPr/>
          </p:nvSpPr>
          <p:spPr bwMode="auto">
            <a:xfrm>
              <a:off x="3515" y="3067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latin typeface="Calibri" pitchFamily="34" charset="0"/>
                </a:rPr>
                <a:t>E</a:t>
              </a:r>
              <a:endParaRPr lang="es-ES">
                <a:latin typeface="Calibri" pitchFamily="34" charset="0"/>
              </a:endParaRPr>
            </a:p>
          </p:txBody>
        </p:sp>
        <p:grpSp>
          <p:nvGrpSpPr>
            <p:cNvPr id="27659" name="Group 101"/>
            <p:cNvGrpSpPr>
              <a:grpSpLocks/>
            </p:cNvGrpSpPr>
            <p:nvPr/>
          </p:nvGrpSpPr>
          <p:grpSpPr bwMode="auto">
            <a:xfrm>
              <a:off x="3198" y="2659"/>
              <a:ext cx="2267" cy="1315"/>
              <a:chOff x="3198" y="2659"/>
              <a:chExt cx="2267" cy="1315"/>
            </a:xfrm>
          </p:grpSpPr>
          <p:sp>
            <p:nvSpPr>
              <p:cNvPr id="27660" name="AutoShape 48"/>
              <p:cNvSpPr>
                <a:spLocks noChangeArrowheads="1"/>
              </p:cNvSpPr>
              <p:nvPr/>
            </p:nvSpPr>
            <p:spPr bwMode="auto">
              <a:xfrm rot="-5723199">
                <a:off x="5102" y="3113"/>
                <a:ext cx="454" cy="27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r>
                  <a:rPr lang="es-ES" sz="2000" b="1">
                    <a:latin typeface="Calibri" pitchFamily="34" charset="0"/>
                  </a:rPr>
                  <a:t>S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27661" name="Oval 49"/>
              <p:cNvSpPr>
                <a:spLocks noChangeArrowheads="1"/>
              </p:cNvSpPr>
              <p:nvPr/>
            </p:nvSpPr>
            <p:spPr bwMode="auto">
              <a:xfrm>
                <a:off x="4967" y="3430"/>
                <a:ext cx="317" cy="31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s-ES" sz="2000" b="1">
                    <a:latin typeface="Calibri" pitchFamily="34" charset="0"/>
                  </a:rPr>
                  <a:t>I</a:t>
                </a:r>
              </a:p>
            </p:txBody>
          </p:sp>
          <p:grpSp>
            <p:nvGrpSpPr>
              <p:cNvPr id="27662" name="Group 63"/>
              <p:cNvGrpSpPr>
                <a:grpSpLocks/>
              </p:cNvGrpSpPr>
              <p:nvPr/>
            </p:nvGrpSpPr>
            <p:grpSpPr bwMode="auto">
              <a:xfrm>
                <a:off x="3198" y="2886"/>
                <a:ext cx="858" cy="997"/>
                <a:chOff x="2744" y="2287"/>
                <a:chExt cx="858" cy="997"/>
              </a:xfrm>
            </p:grpSpPr>
            <p:sp>
              <p:nvSpPr>
                <p:cNvPr id="27674" name="Freeform 50"/>
                <p:cNvSpPr>
                  <a:spLocks/>
                </p:cNvSpPr>
                <p:nvPr/>
              </p:nvSpPr>
              <p:spPr bwMode="auto">
                <a:xfrm>
                  <a:off x="2744" y="2287"/>
                  <a:ext cx="858" cy="997"/>
                </a:xfrm>
                <a:custGeom>
                  <a:avLst/>
                  <a:gdLst>
                    <a:gd name="T0" fmla="*/ 841 w 858"/>
                    <a:gd name="T1" fmla="*/ 815 h 997"/>
                    <a:gd name="T2" fmla="*/ 494 w 858"/>
                    <a:gd name="T3" fmla="*/ 755 h 997"/>
                    <a:gd name="T4" fmla="*/ 368 w 858"/>
                    <a:gd name="T5" fmla="*/ 899 h 997"/>
                    <a:gd name="T6" fmla="*/ 62 w 858"/>
                    <a:gd name="T7" fmla="*/ 165 h 997"/>
                    <a:gd name="T8" fmla="*/ 743 w 858"/>
                    <a:gd name="T9" fmla="*/ 29 h 997"/>
                    <a:gd name="T10" fmla="*/ 750 w 858"/>
                    <a:gd name="T11" fmla="*/ 341 h 997"/>
                    <a:gd name="T12" fmla="*/ 747 w 858"/>
                    <a:gd name="T13" fmla="*/ 353 h 997"/>
                    <a:gd name="T14" fmla="*/ 750 w 858"/>
                    <a:gd name="T15" fmla="*/ 350 h 997"/>
                    <a:gd name="T16" fmla="*/ 750 w 858"/>
                    <a:gd name="T17" fmla="*/ 344 h 997"/>
                    <a:gd name="T18" fmla="*/ 747 w 858"/>
                    <a:gd name="T19" fmla="*/ 359 h 99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58"/>
                    <a:gd name="T31" fmla="*/ 0 h 997"/>
                    <a:gd name="T32" fmla="*/ 858 w 858"/>
                    <a:gd name="T33" fmla="*/ 997 h 99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58" h="997">
                      <a:moveTo>
                        <a:pt x="841" y="815"/>
                      </a:moveTo>
                      <a:cubicBezTo>
                        <a:pt x="783" y="807"/>
                        <a:pt x="573" y="741"/>
                        <a:pt x="494" y="755"/>
                      </a:cubicBezTo>
                      <a:cubicBezTo>
                        <a:pt x="415" y="769"/>
                        <a:pt x="440" y="997"/>
                        <a:pt x="368" y="899"/>
                      </a:cubicBezTo>
                      <a:cubicBezTo>
                        <a:pt x="296" y="801"/>
                        <a:pt x="0" y="310"/>
                        <a:pt x="62" y="165"/>
                      </a:cubicBezTo>
                      <a:cubicBezTo>
                        <a:pt x="124" y="20"/>
                        <a:pt x="628" y="0"/>
                        <a:pt x="743" y="29"/>
                      </a:cubicBezTo>
                      <a:cubicBezTo>
                        <a:pt x="858" y="58"/>
                        <a:pt x="749" y="287"/>
                        <a:pt x="750" y="341"/>
                      </a:cubicBezTo>
                      <a:cubicBezTo>
                        <a:pt x="751" y="395"/>
                        <a:pt x="747" y="352"/>
                        <a:pt x="747" y="353"/>
                      </a:cubicBezTo>
                      <a:cubicBezTo>
                        <a:pt x="747" y="354"/>
                        <a:pt x="750" y="351"/>
                        <a:pt x="750" y="350"/>
                      </a:cubicBezTo>
                      <a:cubicBezTo>
                        <a:pt x="750" y="349"/>
                        <a:pt x="750" y="343"/>
                        <a:pt x="750" y="344"/>
                      </a:cubicBezTo>
                      <a:cubicBezTo>
                        <a:pt x="750" y="345"/>
                        <a:pt x="748" y="356"/>
                        <a:pt x="747" y="359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grpSp>
              <p:nvGrpSpPr>
                <p:cNvPr id="27675" name="Group 53"/>
                <p:cNvGrpSpPr>
                  <a:grpSpLocks/>
                </p:cNvGrpSpPr>
                <p:nvPr/>
              </p:nvGrpSpPr>
              <p:grpSpPr bwMode="auto">
                <a:xfrm>
                  <a:off x="3288" y="2659"/>
                  <a:ext cx="272" cy="430"/>
                  <a:chOff x="4694" y="1480"/>
                  <a:chExt cx="272" cy="430"/>
                </a:xfrm>
              </p:grpSpPr>
              <p:sp>
                <p:nvSpPr>
                  <p:cNvPr id="27676" name="Freeform 54"/>
                  <p:cNvSpPr>
                    <a:spLocks/>
                  </p:cNvSpPr>
                  <p:nvPr/>
                </p:nvSpPr>
                <p:spPr bwMode="auto">
                  <a:xfrm>
                    <a:off x="4694" y="1480"/>
                    <a:ext cx="226" cy="227"/>
                  </a:xfrm>
                  <a:custGeom>
                    <a:avLst/>
                    <a:gdLst>
                      <a:gd name="T0" fmla="*/ 12395 w 137"/>
                      <a:gd name="T1" fmla="*/ 0 h 212"/>
                      <a:gd name="T2" fmla="*/ 0 w 137"/>
                      <a:gd name="T3" fmla="*/ 392 h 212"/>
                      <a:gd name="T4" fmla="*/ 0 60000 65536"/>
                      <a:gd name="T5" fmla="*/ 0 60000 65536"/>
                      <a:gd name="T6" fmla="*/ 0 w 137"/>
                      <a:gd name="T7" fmla="*/ 0 h 212"/>
                      <a:gd name="T8" fmla="*/ 137 w 137"/>
                      <a:gd name="T9" fmla="*/ 212 h 21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137" h="212">
                        <a:moveTo>
                          <a:pt x="137" y="0"/>
                        </a:moveTo>
                        <a:lnTo>
                          <a:pt x="0" y="212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  <p:sp>
                <p:nvSpPr>
                  <p:cNvPr id="27677" name="Freeform 55"/>
                  <p:cNvSpPr>
                    <a:spLocks/>
                  </p:cNvSpPr>
                  <p:nvPr/>
                </p:nvSpPr>
                <p:spPr bwMode="auto">
                  <a:xfrm>
                    <a:off x="4694" y="1706"/>
                    <a:ext cx="272" cy="204"/>
                  </a:xfrm>
                  <a:custGeom>
                    <a:avLst/>
                    <a:gdLst>
                      <a:gd name="T0" fmla="*/ 0 w 179"/>
                      <a:gd name="T1" fmla="*/ 0 h 206"/>
                      <a:gd name="T2" fmla="*/ 7730 w 179"/>
                      <a:gd name="T3" fmla="*/ 188 h 206"/>
                      <a:gd name="T4" fmla="*/ 0 60000 65536"/>
                      <a:gd name="T5" fmla="*/ 0 60000 65536"/>
                      <a:gd name="T6" fmla="*/ 0 w 179"/>
                      <a:gd name="T7" fmla="*/ 0 h 206"/>
                      <a:gd name="T8" fmla="*/ 179 w 179"/>
                      <a:gd name="T9" fmla="*/ 206 h 20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179" h="206">
                        <a:moveTo>
                          <a:pt x="0" y="0"/>
                        </a:moveTo>
                        <a:lnTo>
                          <a:pt x="179" y="206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27663" name="Oval 56"/>
              <p:cNvSpPr>
                <a:spLocks noChangeArrowheads="1"/>
              </p:cNvSpPr>
              <p:nvPr/>
            </p:nvSpPr>
            <p:spPr bwMode="auto">
              <a:xfrm>
                <a:off x="3606" y="3657"/>
                <a:ext cx="317" cy="31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s-ES" sz="2000" b="1">
                    <a:latin typeface="Calibri" pitchFamily="34" charset="0"/>
                  </a:rPr>
                  <a:t>I</a:t>
                </a:r>
                <a:endParaRPr lang="es-ES">
                  <a:latin typeface="Calibri" pitchFamily="34" charset="0"/>
                </a:endParaRPr>
              </a:p>
            </p:txBody>
          </p:sp>
          <p:grpSp>
            <p:nvGrpSpPr>
              <p:cNvPr id="27664" name="Group 69"/>
              <p:cNvGrpSpPr>
                <a:grpSpLocks/>
              </p:cNvGrpSpPr>
              <p:nvPr/>
            </p:nvGrpSpPr>
            <p:grpSpPr bwMode="auto">
              <a:xfrm>
                <a:off x="4558" y="2659"/>
                <a:ext cx="858" cy="997"/>
                <a:chOff x="4059" y="2705"/>
                <a:chExt cx="858" cy="997"/>
              </a:xfrm>
            </p:grpSpPr>
            <p:sp>
              <p:nvSpPr>
                <p:cNvPr id="27670" name="Freeform 57"/>
                <p:cNvSpPr>
                  <a:spLocks/>
                </p:cNvSpPr>
                <p:nvPr/>
              </p:nvSpPr>
              <p:spPr bwMode="auto">
                <a:xfrm>
                  <a:off x="4059" y="2705"/>
                  <a:ext cx="858" cy="997"/>
                </a:xfrm>
                <a:custGeom>
                  <a:avLst/>
                  <a:gdLst>
                    <a:gd name="T0" fmla="*/ 841 w 858"/>
                    <a:gd name="T1" fmla="*/ 815 h 997"/>
                    <a:gd name="T2" fmla="*/ 494 w 858"/>
                    <a:gd name="T3" fmla="*/ 755 h 997"/>
                    <a:gd name="T4" fmla="*/ 368 w 858"/>
                    <a:gd name="T5" fmla="*/ 899 h 997"/>
                    <a:gd name="T6" fmla="*/ 62 w 858"/>
                    <a:gd name="T7" fmla="*/ 165 h 997"/>
                    <a:gd name="T8" fmla="*/ 743 w 858"/>
                    <a:gd name="T9" fmla="*/ 29 h 997"/>
                    <a:gd name="T10" fmla="*/ 750 w 858"/>
                    <a:gd name="T11" fmla="*/ 341 h 997"/>
                    <a:gd name="T12" fmla="*/ 747 w 858"/>
                    <a:gd name="T13" fmla="*/ 353 h 997"/>
                    <a:gd name="T14" fmla="*/ 750 w 858"/>
                    <a:gd name="T15" fmla="*/ 350 h 997"/>
                    <a:gd name="T16" fmla="*/ 750 w 858"/>
                    <a:gd name="T17" fmla="*/ 344 h 997"/>
                    <a:gd name="T18" fmla="*/ 747 w 858"/>
                    <a:gd name="T19" fmla="*/ 359 h 99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58"/>
                    <a:gd name="T31" fmla="*/ 0 h 997"/>
                    <a:gd name="T32" fmla="*/ 858 w 858"/>
                    <a:gd name="T33" fmla="*/ 997 h 99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58" h="997">
                      <a:moveTo>
                        <a:pt x="841" y="815"/>
                      </a:moveTo>
                      <a:cubicBezTo>
                        <a:pt x="783" y="807"/>
                        <a:pt x="573" y="741"/>
                        <a:pt x="494" y="755"/>
                      </a:cubicBezTo>
                      <a:cubicBezTo>
                        <a:pt x="415" y="769"/>
                        <a:pt x="440" y="997"/>
                        <a:pt x="368" y="899"/>
                      </a:cubicBezTo>
                      <a:cubicBezTo>
                        <a:pt x="296" y="801"/>
                        <a:pt x="0" y="310"/>
                        <a:pt x="62" y="165"/>
                      </a:cubicBezTo>
                      <a:cubicBezTo>
                        <a:pt x="124" y="20"/>
                        <a:pt x="628" y="0"/>
                        <a:pt x="743" y="29"/>
                      </a:cubicBezTo>
                      <a:cubicBezTo>
                        <a:pt x="858" y="58"/>
                        <a:pt x="749" y="287"/>
                        <a:pt x="750" y="341"/>
                      </a:cubicBezTo>
                      <a:cubicBezTo>
                        <a:pt x="751" y="395"/>
                        <a:pt x="747" y="352"/>
                        <a:pt x="747" y="353"/>
                      </a:cubicBezTo>
                      <a:cubicBezTo>
                        <a:pt x="747" y="354"/>
                        <a:pt x="750" y="351"/>
                        <a:pt x="750" y="350"/>
                      </a:cubicBezTo>
                      <a:cubicBezTo>
                        <a:pt x="750" y="349"/>
                        <a:pt x="750" y="343"/>
                        <a:pt x="750" y="344"/>
                      </a:cubicBezTo>
                      <a:cubicBezTo>
                        <a:pt x="750" y="345"/>
                        <a:pt x="748" y="356"/>
                        <a:pt x="747" y="359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grpSp>
              <p:nvGrpSpPr>
                <p:cNvPr id="27671" name="Group 58"/>
                <p:cNvGrpSpPr>
                  <a:grpSpLocks/>
                </p:cNvGrpSpPr>
                <p:nvPr/>
              </p:nvGrpSpPr>
              <p:grpSpPr bwMode="auto">
                <a:xfrm>
                  <a:off x="4604" y="3067"/>
                  <a:ext cx="272" cy="430"/>
                  <a:chOff x="4694" y="1480"/>
                  <a:chExt cx="272" cy="430"/>
                </a:xfrm>
              </p:grpSpPr>
              <p:sp>
                <p:nvSpPr>
                  <p:cNvPr id="27672" name="Freeform 59"/>
                  <p:cNvSpPr>
                    <a:spLocks/>
                  </p:cNvSpPr>
                  <p:nvPr/>
                </p:nvSpPr>
                <p:spPr bwMode="auto">
                  <a:xfrm>
                    <a:off x="4694" y="1480"/>
                    <a:ext cx="226" cy="227"/>
                  </a:xfrm>
                  <a:custGeom>
                    <a:avLst/>
                    <a:gdLst>
                      <a:gd name="T0" fmla="*/ 12395 w 137"/>
                      <a:gd name="T1" fmla="*/ 0 h 212"/>
                      <a:gd name="T2" fmla="*/ 0 w 137"/>
                      <a:gd name="T3" fmla="*/ 392 h 212"/>
                      <a:gd name="T4" fmla="*/ 0 60000 65536"/>
                      <a:gd name="T5" fmla="*/ 0 60000 65536"/>
                      <a:gd name="T6" fmla="*/ 0 w 137"/>
                      <a:gd name="T7" fmla="*/ 0 h 212"/>
                      <a:gd name="T8" fmla="*/ 137 w 137"/>
                      <a:gd name="T9" fmla="*/ 212 h 21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137" h="212">
                        <a:moveTo>
                          <a:pt x="137" y="0"/>
                        </a:moveTo>
                        <a:lnTo>
                          <a:pt x="0" y="212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  <p:sp>
                <p:nvSpPr>
                  <p:cNvPr id="27673" name="Freeform 60"/>
                  <p:cNvSpPr>
                    <a:spLocks/>
                  </p:cNvSpPr>
                  <p:nvPr/>
                </p:nvSpPr>
                <p:spPr bwMode="auto">
                  <a:xfrm>
                    <a:off x="4694" y="1706"/>
                    <a:ext cx="272" cy="204"/>
                  </a:xfrm>
                  <a:custGeom>
                    <a:avLst/>
                    <a:gdLst>
                      <a:gd name="T0" fmla="*/ 0 w 179"/>
                      <a:gd name="T1" fmla="*/ 0 h 206"/>
                      <a:gd name="T2" fmla="*/ 7730 w 179"/>
                      <a:gd name="T3" fmla="*/ 188 h 206"/>
                      <a:gd name="T4" fmla="*/ 0 60000 65536"/>
                      <a:gd name="T5" fmla="*/ 0 60000 65536"/>
                      <a:gd name="T6" fmla="*/ 0 w 179"/>
                      <a:gd name="T7" fmla="*/ 0 h 206"/>
                      <a:gd name="T8" fmla="*/ 179 w 179"/>
                      <a:gd name="T9" fmla="*/ 206 h 20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179" h="206">
                        <a:moveTo>
                          <a:pt x="0" y="0"/>
                        </a:moveTo>
                        <a:lnTo>
                          <a:pt x="179" y="206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27665" name="Text Box 77"/>
              <p:cNvSpPr txBox="1">
                <a:spLocks noChangeArrowheads="1"/>
              </p:cNvSpPr>
              <p:nvPr/>
            </p:nvSpPr>
            <p:spPr bwMode="auto">
              <a:xfrm>
                <a:off x="4785" y="2840"/>
                <a:ext cx="22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2000" b="1">
                    <a:latin typeface="Calibri" pitchFamily="34" charset="0"/>
                  </a:rPr>
                  <a:t>E</a:t>
                </a:r>
                <a:endParaRPr lang="es-ES">
                  <a:latin typeface="Calibri" pitchFamily="34" charset="0"/>
                </a:endParaRPr>
              </a:p>
            </p:txBody>
          </p:sp>
          <p:grpSp>
            <p:nvGrpSpPr>
              <p:cNvPr id="27666" name="Group 82"/>
              <p:cNvGrpSpPr>
                <a:grpSpLocks/>
              </p:cNvGrpSpPr>
              <p:nvPr/>
            </p:nvGrpSpPr>
            <p:grpSpPr bwMode="auto">
              <a:xfrm>
                <a:off x="4105" y="3294"/>
                <a:ext cx="408" cy="90"/>
                <a:chOff x="1338" y="1707"/>
                <a:chExt cx="408" cy="90"/>
              </a:xfrm>
            </p:grpSpPr>
            <p:sp>
              <p:nvSpPr>
                <p:cNvPr id="27668" name="Line 83"/>
                <p:cNvSpPr>
                  <a:spLocks noChangeShapeType="1"/>
                </p:cNvSpPr>
                <p:nvPr/>
              </p:nvSpPr>
              <p:spPr bwMode="auto">
                <a:xfrm>
                  <a:off x="1338" y="1707"/>
                  <a:ext cx="40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27669" name="Line 84"/>
                <p:cNvSpPr>
                  <a:spLocks noChangeShapeType="1"/>
                </p:cNvSpPr>
                <p:nvPr/>
              </p:nvSpPr>
              <p:spPr bwMode="auto">
                <a:xfrm>
                  <a:off x="1338" y="1797"/>
                  <a:ext cx="40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 type="triangle" w="sm" len="sm"/>
                  <a:tailEnd/>
                </a:ln>
              </p:spPr>
              <p:txBody>
                <a:bodyPr/>
                <a:lstStyle/>
                <a:p>
                  <a:endParaRPr lang="es-AR"/>
                </a:p>
              </p:txBody>
            </p:sp>
          </p:grpSp>
          <p:sp>
            <p:nvSpPr>
              <p:cNvPr id="27667" name="AutoShape 94"/>
              <p:cNvSpPr>
                <a:spLocks noChangeArrowheads="1"/>
              </p:cNvSpPr>
              <p:nvPr/>
            </p:nvSpPr>
            <p:spPr bwMode="auto">
              <a:xfrm rot="-5723199">
                <a:off x="4059" y="2886"/>
                <a:ext cx="454" cy="272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r>
                  <a:rPr lang="es-ES" sz="2000" b="1">
                    <a:latin typeface="Calibri" pitchFamily="34" charset="0"/>
                  </a:rPr>
                  <a:t>S</a:t>
                </a:r>
                <a:endParaRPr lang="es-ES"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857250" y="3357563"/>
            <a:ext cx="7040563" cy="3246437"/>
            <a:chOff x="540" y="2115"/>
            <a:chExt cx="4435" cy="2045"/>
          </a:xfrm>
        </p:grpSpPr>
        <p:pic>
          <p:nvPicPr>
            <p:cNvPr id="28691" name="Picture 4" descr="fi11p23"/>
            <p:cNvPicPr>
              <a:picLocks noChangeAspect="1" noChangeArrowheads="1"/>
            </p:cNvPicPr>
            <p:nvPr/>
          </p:nvPicPr>
          <p:blipFill>
            <a:blip r:embed="rId2">
              <a:lum bright="-20000" contrast="12000"/>
            </a:blip>
            <a:srcRect l="15451" t="39879" r="37517" b="30951"/>
            <a:stretch>
              <a:fillRect/>
            </a:stretch>
          </p:blipFill>
          <p:spPr bwMode="auto">
            <a:xfrm>
              <a:off x="1800" y="2115"/>
              <a:ext cx="3175" cy="1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92" name="Text Box 7"/>
            <p:cNvSpPr txBox="1">
              <a:spLocks noChangeArrowheads="1"/>
            </p:cNvSpPr>
            <p:nvPr/>
          </p:nvSpPr>
          <p:spPr bwMode="auto">
            <a:xfrm>
              <a:off x="2154" y="3793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-1/K</a:t>
              </a:r>
              <a:r>
                <a:rPr lang="es-ES" b="1" baseline="-25000">
                  <a:latin typeface="Calibri" pitchFamily="34" charset="0"/>
                </a:rPr>
                <a:t>m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93" name="Text Box 9"/>
            <p:cNvSpPr txBox="1">
              <a:spLocks noChangeArrowheads="1"/>
            </p:cNvSpPr>
            <p:nvPr/>
          </p:nvSpPr>
          <p:spPr bwMode="auto">
            <a:xfrm>
              <a:off x="3878" y="3929"/>
              <a:ext cx="4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1/[S]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94" name="Text Box 11"/>
            <p:cNvSpPr txBox="1">
              <a:spLocks noChangeArrowheads="1"/>
            </p:cNvSpPr>
            <p:nvPr/>
          </p:nvSpPr>
          <p:spPr bwMode="auto">
            <a:xfrm>
              <a:off x="1565" y="2160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1/v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95" name="Text Box 12"/>
            <p:cNvSpPr txBox="1">
              <a:spLocks noChangeArrowheads="1"/>
            </p:cNvSpPr>
            <p:nvPr/>
          </p:nvSpPr>
          <p:spPr bwMode="auto">
            <a:xfrm>
              <a:off x="540" y="2790"/>
              <a:ext cx="726" cy="4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>
                  <a:latin typeface="Calibri" pitchFamily="34" charset="0"/>
                </a:rPr>
                <a:t>Gráfica de L-B</a:t>
              </a: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730250" y="214313"/>
            <a:ext cx="7199313" cy="2957512"/>
            <a:chOff x="703" y="210"/>
            <a:chExt cx="4535" cy="1863"/>
          </a:xfrm>
        </p:grpSpPr>
        <p:pic>
          <p:nvPicPr>
            <p:cNvPr id="28686" name="Picture 5" descr="fi11p23"/>
            <p:cNvPicPr>
              <a:picLocks noChangeAspect="1" noChangeArrowheads="1"/>
            </p:cNvPicPr>
            <p:nvPr/>
          </p:nvPicPr>
          <p:blipFill>
            <a:blip r:embed="rId2">
              <a:lum bright="-26000" contrast="22000"/>
            </a:blip>
            <a:srcRect l="15277" r="23622" b="69899"/>
            <a:stretch>
              <a:fillRect/>
            </a:stretch>
          </p:blipFill>
          <p:spPr bwMode="auto">
            <a:xfrm>
              <a:off x="2017" y="210"/>
              <a:ext cx="3221" cy="1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7" name="Text Box 6"/>
            <p:cNvSpPr txBox="1">
              <a:spLocks noChangeArrowheads="1"/>
            </p:cNvSpPr>
            <p:nvPr/>
          </p:nvSpPr>
          <p:spPr bwMode="auto">
            <a:xfrm>
              <a:off x="1973" y="1797"/>
              <a:ext cx="40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Km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88" name="Text Box 8"/>
            <p:cNvSpPr txBox="1">
              <a:spLocks noChangeArrowheads="1"/>
            </p:cNvSpPr>
            <p:nvPr/>
          </p:nvSpPr>
          <p:spPr bwMode="auto">
            <a:xfrm>
              <a:off x="4558" y="1842"/>
              <a:ext cx="4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[S]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89" name="Text Box 10"/>
            <p:cNvSpPr txBox="1">
              <a:spLocks noChangeArrowheads="1"/>
            </p:cNvSpPr>
            <p:nvPr/>
          </p:nvSpPr>
          <p:spPr bwMode="auto">
            <a:xfrm>
              <a:off x="1519" y="255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 v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28690" name="Text Box 13"/>
            <p:cNvSpPr txBox="1">
              <a:spLocks noChangeArrowheads="1"/>
            </p:cNvSpPr>
            <p:nvPr/>
          </p:nvSpPr>
          <p:spPr bwMode="auto">
            <a:xfrm>
              <a:off x="703" y="981"/>
              <a:ext cx="726" cy="4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>
                  <a:latin typeface="Calibri" pitchFamily="34" charset="0"/>
                </a:rPr>
                <a:t>Gráfica    de M-M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14313" y="5286375"/>
            <a:ext cx="2643187" cy="1100138"/>
            <a:chOff x="3651" y="2931"/>
            <a:chExt cx="1595" cy="576"/>
          </a:xfrm>
        </p:grpSpPr>
        <p:sp>
          <p:nvSpPr>
            <p:cNvPr id="28680" name="Rectangle 21"/>
            <p:cNvSpPr>
              <a:spLocks noChangeArrowheads="1"/>
            </p:cNvSpPr>
            <p:nvPr/>
          </p:nvSpPr>
          <p:spPr bwMode="auto">
            <a:xfrm>
              <a:off x="3697" y="2931"/>
              <a:ext cx="1497" cy="57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grpSp>
          <p:nvGrpSpPr>
            <p:cNvPr id="28681" name="Group 20"/>
            <p:cNvGrpSpPr>
              <a:grpSpLocks/>
            </p:cNvGrpSpPr>
            <p:nvPr/>
          </p:nvGrpSpPr>
          <p:grpSpPr bwMode="auto">
            <a:xfrm>
              <a:off x="3651" y="2931"/>
              <a:ext cx="1595" cy="529"/>
              <a:chOff x="3650" y="2931"/>
              <a:chExt cx="1595" cy="529"/>
            </a:xfrm>
          </p:grpSpPr>
          <p:sp>
            <p:nvSpPr>
              <p:cNvPr id="28682" name="Text Box 14"/>
              <p:cNvSpPr txBox="1">
                <a:spLocks noChangeArrowheads="1"/>
              </p:cNvSpPr>
              <p:nvPr/>
            </p:nvSpPr>
            <p:spPr bwMode="auto">
              <a:xfrm>
                <a:off x="3650" y="3067"/>
                <a:ext cx="90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Vmáx ap.= </a:t>
                </a:r>
              </a:p>
            </p:txBody>
          </p:sp>
          <p:sp>
            <p:nvSpPr>
              <p:cNvPr id="28683" name="Text Box 15"/>
              <p:cNvSpPr txBox="1">
                <a:spLocks noChangeArrowheads="1"/>
              </p:cNvSpPr>
              <p:nvPr/>
            </p:nvSpPr>
            <p:spPr bwMode="auto">
              <a:xfrm>
                <a:off x="4377" y="2931"/>
                <a:ext cx="77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Vmax.s/I</a:t>
                </a:r>
              </a:p>
            </p:txBody>
          </p:sp>
          <p:sp>
            <p:nvSpPr>
              <p:cNvPr id="28684" name="Line 16"/>
              <p:cNvSpPr>
                <a:spLocks noChangeShapeType="1"/>
              </p:cNvSpPr>
              <p:nvPr/>
            </p:nvSpPr>
            <p:spPr bwMode="auto">
              <a:xfrm>
                <a:off x="4422" y="3203"/>
                <a:ext cx="68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8685" name="Rectangle 17"/>
              <p:cNvSpPr>
                <a:spLocks noChangeArrowheads="1"/>
              </p:cNvSpPr>
              <p:nvPr/>
            </p:nvSpPr>
            <p:spPr bwMode="auto">
              <a:xfrm>
                <a:off x="4014" y="3268"/>
                <a:ext cx="123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s-ES" b="1">
                    <a:latin typeface="Calibri" pitchFamily="34" charset="0"/>
                  </a:rPr>
                  <a:t>       K</a:t>
                </a:r>
                <a:r>
                  <a:rPr lang="es-ES" b="1" baseline="-25000">
                    <a:latin typeface="Calibri" pitchFamily="34" charset="0"/>
                  </a:rPr>
                  <a:t>m</a:t>
                </a:r>
                <a:r>
                  <a:rPr lang="es-ES" b="1">
                    <a:latin typeface="Calibri" pitchFamily="34" charset="0"/>
                  </a:rPr>
                  <a:t>(1 + [I]/Ki) </a:t>
                </a:r>
              </a:p>
            </p:txBody>
          </p:sp>
        </p:grpSp>
      </p:grpSp>
      <p:sp>
        <p:nvSpPr>
          <p:cNvPr id="21" name="20 CuadroTexto"/>
          <p:cNvSpPr txBox="1"/>
          <p:nvPr/>
        </p:nvSpPr>
        <p:spPr>
          <a:xfrm>
            <a:off x="4572000" y="1500188"/>
            <a:ext cx="3433763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de un </a:t>
            </a:r>
          </a:p>
          <a:p>
            <a:pPr algn="ctr"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Inhibidor No Competitivo </a:t>
            </a:r>
          </a:p>
          <a:p>
            <a:pPr algn="ctr">
              <a:defRPr/>
            </a:pPr>
            <a:r>
              <a:rPr lang="es-ES_tradnl" b="1" dirty="0"/>
              <a:t>sobre la Actividad Enzimática</a:t>
            </a:r>
            <a:endParaRPr lang="es-AR" b="1" dirty="0"/>
          </a:p>
        </p:txBody>
      </p: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7858125" y="2714625"/>
            <a:ext cx="1346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C00000"/>
                </a:solidFill>
              </a:rPr>
              <a:t>=</a:t>
            </a:r>
            <a:r>
              <a:rPr lang="es-ES_tradnl" sz="2400" b="1"/>
              <a:t>  Km</a:t>
            </a:r>
          </a:p>
          <a:p>
            <a:r>
              <a:rPr lang="es-ES_tradnl" sz="2400" b="1"/>
              <a:t>    Vmáx</a:t>
            </a:r>
            <a:endParaRPr lang="es-AR" sz="2400" b="1"/>
          </a:p>
        </p:txBody>
      </p:sp>
      <p:sp>
        <p:nvSpPr>
          <p:cNvPr id="23" name="22 Flecha abajo"/>
          <p:cNvSpPr/>
          <p:nvPr/>
        </p:nvSpPr>
        <p:spPr>
          <a:xfrm flipH="1">
            <a:off x="8001000" y="3143250"/>
            <a:ext cx="214313" cy="35718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 descr="Diagonal hacia arriba clara"/>
          <p:cNvSpPr>
            <a:spLocks noGrp="1" noChangeArrowheads="1"/>
          </p:cNvSpPr>
          <p:nvPr>
            <p:ph type="body" idx="4294967295"/>
          </p:nvPr>
        </p:nvSpPr>
        <p:spPr>
          <a:xfrm>
            <a:off x="214313" y="1905000"/>
            <a:ext cx="8624887" cy="4525963"/>
          </a:xfrm>
          <a:pattFill prst="ltUpDiag">
            <a:fgClr>
              <a:schemeClr val="accent1"/>
            </a:fgClr>
            <a:bgClr>
              <a:schemeClr val="bg1"/>
            </a:bgClr>
          </a:pattFill>
          <a:ln>
            <a:solidFill>
              <a:srgbClr val="5A1AE8"/>
            </a:solidFill>
          </a:ln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000" dirty="0" smtClean="0"/>
              <a:t>     </a:t>
            </a:r>
            <a:r>
              <a:rPr lang="es-ES_tradnl" sz="2400" b="1" i="1" dirty="0" smtClean="0"/>
              <a:t>Tipo de 		El Inhibidor      Efecto                    </a:t>
            </a:r>
            <a:r>
              <a:rPr lang="es-ES_tradnl" sz="2400" b="1" i="1" dirty="0" err="1" smtClean="0"/>
              <a:t>Efecto</a:t>
            </a:r>
            <a:r>
              <a:rPr lang="es-ES_tradnl" sz="2400" b="1" i="1" dirty="0" smtClean="0"/>
              <a:t>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400" b="1" i="1" dirty="0" smtClean="0"/>
              <a:t>inhibición                        se une a           s/</a:t>
            </a:r>
            <a:r>
              <a:rPr lang="es-ES_tradnl" sz="2400" b="1" i="1" dirty="0" err="1" smtClean="0"/>
              <a:t>Vmáx</a:t>
            </a:r>
            <a:r>
              <a:rPr lang="es-ES_tradnl" sz="2400" b="1" i="1" dirty="0" smtClean="0"/>
              <a:t>                     s/Km</a:t>
            </a:r>
            <a:r>
              <a:rPr lang="es-ES_tradnl" sz="2000" b="1" i="1" dirty="0" smtClean="0"/>
              <a:t>   </a:t>
            </a:r>
            <a:endParaRPr lang="es-ES_tradnl" sz="20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000" dirty="0" smtClean="0"/>
              <a:t>    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b="1" u="sng" dirty="0" smtClean="0">
                <a:solidFill>
                  <a:srgbClr val="0099FF"/>
                </a:solidFill>
              </a:rPr>
              <a:t>Competitiva</a:t>
            </a:r>
            <a:r>
              <a:rPr lang="es-ES_tradnl" sz="2400" u="sng" dirty="0" smtClean="0"/>
              <a:t> </a:t>
            </a:r>
            <a:r>
              <a:rPr lang="es-ES_tradnl" sz="2400" dirty="0" smtClean="0"/>
              <a:t>         </a:t>
            </a:r>
            <a:r>
              <a:rPr lang="es-ES_tradnl" sz="2400" b="1" dirty="0" smtClean="0">
                <a:solidFill>
                  <a:schemeClr val="accent2"/>
                </a:solidFill>
              </a:rPr>
              <a:t>E                 </a:t>
            </a:r>
            <a:r>
              <a:rPr lang="es-ES_tradnl" sz="2400" b="1" dirty="0" smtClean="0">
                <a:solidFill>
                  <a:schemeClr val="tx2"/>
                </a:solidFill>
              </a:rPr>
              <a:t> Ninguno  </a:t>
            </a:r>
            <a:r>
              <a:rPr lang="es-ES_tradnl" sz="2400" b="1" dirty="0" smtClean="0">
                <a:solidFill>
                  <a:schemeClr val="accent2"/>
                </a:solidFill>
              </a:rPr>
              <a:t>          	</a:t>
            </a:r>
            <a:r>
              <a:rPr lang="es-ES_tradnl" sz="2400" b="1" dirty="0" smtClean="0">
                <a:solidFill>
                  <a:srgbClr val="FF5050"/>
                </a:solidFill>
              </a:rPr>
              <a:t>Aumenta</a:t>
            </a:r>
            <a:r>
              <a:rPr lang="es-ES_tradnl" sz="2400" dirty="0" smtClean="0">
                <a:solidFill>
                  <a:srgbClr val="FF5050"/>
                </a:solidFill>
              </a:rPr>
              <a:t> 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400" dirty="0" smtClean="0"/>
              <a:t>     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_tradnl" sz="2400" u="sng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_tradnl" sz="2400" u="sng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_tradnl" sz="2400" u="sng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b="1" u="sng" dirty="0" smtClean="0">
                <a:solidFill>
                  <a:srgbClr val="0099FF"/>
                </a:solidFill>
              </a:rPr>
              <a:t>No competitiva</a:t>
            </a:r>
            <a:r>
              <a:rPr lang="es-ES_tradnl" sz="2400" dirty="0" smtClean="0"/>
              <a:t>   </a:t>
            </a:r>
            <a:r>
              <a:rPr lang="es-ES_tradnl" sz="2400" b="1" dirty="0" smtClean="0">
                <a:solidFill>
                  <a:schemeClr val="accent2"/>
                </a:solidFill>
              </a:rPr>
              <a:t>E y ES</a:t>
            </a:r>
            <a:r>
              <a:rPr lang="es-ES_tradnl" sz="2400" dirty="0" smtClean="0"/>
              <a:t>        </a:t>
            </a:r>
            <a:r>
              <a:rPr lang="es-ES_tradnl" sz="2400" b="1" dirty="0" smtClean="0">
                <a:solidFill>
                  <a:srgbClr val="FF5050"/>
                </a:solidFill>
              </a:rPr>
              <a:t>Disminuye</a:t>
            </a:r>
            <a:r>
              <a:rPr lang="es-ES_tradnl" sz="2400" dirty="0" smtClean="0"/>
              <a:t>         	</a:t>
            </a:r>
            <a:r>
              <a:rPr lang="es-ES_tradnl" sz="2400" b="1" dirty="0" smtClean="0"/>
              <a:t>Ninguno</a:t>
            </a:r>
            <a:r>
              <a:rPr lang="es-ES_tradnl" sz="2400" dirty="0" smtClean="0"/>
              <a:t>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400" dirty="0" smtClean="0"/>
              <a:t>                         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400" dirty="0" smtClean="0"/>
              <a:t>   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400" dirty="0" smtClean="0"/>
              <a:t> </a:t>
            </a:r>
            <a:endParaRPr lang="en-US" sz="20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/>
              <a:t>     </a:t>
            </a:r>
            <a:endParaRPr lang="es-ES" sz="2000" dirty="0" smtClean="0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rgbClr val="5A1AE8"/>
            </a:solidFill>
          </a:ln>
        </p:spPr>
        <p:txBody>
          <a:bodyPr/>
          <a:lstStyle/>
          <a:p>
            <a:pPr eaLnBrk="1" hangingPunct="1"/>
            <a:r>
              <a:rPr lang="es-ES_tradnl" sz="3200" b="1" smtClean="0"/>
              <a:t>Características de los diferentes tipos de inhibición reversible</a:t>
            </a:r>
            <a:r>
              <a:rPr lang="es-ES" sz="3200" smtClean="0"/>
              <a:t> </a:t>
            </a:r>
          </a:p>
        </p:txBody>
      </p:sp>
      <p:sp>
        <p:nvSpPr>
          <p:cNvPr id="156678" name="Text Box 6"/>
          <p:cNvSpPr txBox="1">
            <a:spLocks noChangeArrowheads="1"/>
          </p:cNvSpPr>
          <p:nvPr/>
        </p:nvSpPr>
        <p:spPr bwMode="auto">
          <a:xfrm flipV="1">
            <a:off x="990600" y="4724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endParaRPr lang="es-ES_tradnl">
              <a:latin typeface="Calibri" pitchFamily="34" charset="0"/>
            </a:endParaRP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1219200" y="4876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>
              <a:latin typeface="Calibri" pitchFamily="34" charset="0"/>
            </a:endParaRPr>
          </a:p>
        </p:txBody>
      </p:sp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2838450" y="3419475"/>
            <a:ext cx="48768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alibri" pitchFamily="34" charset="0"/>
              </a:rPr>
              <a:t>Km c/I. = Km s/Inh</a:t>
            </a: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. x  (1+ [I]/Ki)</a:t>
            </a:r>
            <a:endParaRPr lang="es-ES" sz="24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56682" name="Text Box 10"/>
          <p:cNvSpPr txBox="1">
            <a:spLocks noChangeArrowheads="1"/>
          </p:cNvSpPr>
          <p:nvPr/>
        </p:nvSpPr>
        <p:spPr bwMode="auto">
          <a:xfrm>
            <a:off x="2857500" y="5106988"/>
            <a:ext cx="5867400" cy="393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400" b="1">
                <a:latin typeface="Calibri" pitchFamily="34" charset="0"/>
              </a:rPr>
              <a:t>Vmáx c/I=  Vmáx. s/Inh. </a:t>
            </a:r>
            <a:r>
              <a:rPr lang="en-US" sz="2400" b="1">
                <a:solidFill>
                  <a:srgbClr val="0000FF"/>
                </a:solidFill>
                <a:latin typeface="Calibri" pitchFamily="34" charset="0"/>
              </a:rPr>
              <a:t>/ 1 + [I]/ Ki</a:t>
            </a:r>
            <a:endParaRPr lang="es-ES" sz="2400" b="1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56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56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56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56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5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15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15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15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build="p" autoUpdateAnimBg="0"/>
      <p:bldP spid="156674" grpId="0" animBg="1" autoUpdateAnimBg="0"/>
      <p:bldP spid="156678" grpId="0" autoUpdateAnimBg="0"/>
      <p:bldP spid="156679" grpId="0" autoUpdateAnimBg="0"/>
      <p:bldP spid="156681" grpId="0" animBg="1" autoUpdateAnimBg="0"/>
      <p:bldP spid="156682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6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dirty="0" smtClean="0"/>
              <a:t>Acción de inhibidores a distinta concentración</a:t>
            </a:r>
            <a:endParaRPr lang="es-ES" dirty="0" smtClean="0"/>
          </a:p>
        </p:txBody>
      </p:sp>
      <p:sp>
        <p:nvSpPr>
          <p:cNvPr id="131081" name="Text Box 9"/>
          <p:cNvSpPr txBox="1">
            <a:spLocks noChangeArrowheads="1"/>
          </p:cNvSpPr>
          <p:nvPr/>
        </p:nvSpPr>
        <p:spPr bwMode="auto">
          <a:xfrm>
            <a:off x="1676400" y="5562600"/>
            <a:ext cx="4114800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>
                <a:latin typeface="Calibri" pitchFamily="34" charset="0"/>
              </a:rPr>
              <a:t>Pendiente = Km / Vmáx</a:t>
            </a:r>
            <a:endParaRPr lang="es-ES" sz="2800">
              <a:latin typeface="Calibri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09600" y="1981200"/>
            <a:ext cx="4191000" cy="3295650"/>
            <a:chOff x="384" y="1008"/>
            <a:chExt cx="2640" cy="2076"/>
          </a:xfrm>
        </p:grpSpPr>
        <p:graphicFrame>
          <p:nvGraphicFramePr>
            <p:cNvPr id="2051" name="Object 8"/>
            <p:cNvGraphicFramePr>
              <a:graphicFrameLocks noChangeAspect="1"/>
            </p:cNvGraphicFramePr>
            <p:nvPr/>
          </p:nvGraphicFramePr>
          <p:xfrm>
            <a:off x="384" y="1008"/>
            <a:ext cx="2640" cy="2076"/>
          </p:xfrm>
          <a:graphic>
            <a:graphicData uri="http://schemas.openxmlformats.org/presentationml/2006/ole">
              <p:oleObj spid="_x0000_s2051" name="Imagen de mapa de bits" r:id="rId3" imgW="2448267" imgH="5714286" progId="PBrush">
                <p:embed/>
              </p:oleObj>
            </a:graphicData>
          </a:graphic>
        </p:graphicFrame>
        <p:sp>
          <p:nvSpPr>
            <p:cNvPr id="2057" name="Text Box 10"/>
            <p:cNvSpPr txBox="1">
              <a:spLocks noChangeArrowheads="1"/>
            </p:cNvSpPr>
            <p:nvPr/>
          </p:nvSpPr>
          <p:spPr bwMode="auto">
            <a:xfrm>
              <a:off x="1536" y="2352"/>
              <a:ext cx="1296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000" b="1">
                  <a:latin typeface="Calibri" pitchFamily="34" charset="0"/>
                </a:rPr>
                <a:t>COMPETITIVA</a:t>
              </a:r>
              <a:endParaRPr lang="es-ES" sz="2000" b="1">
                <a:latin typeface="Calibri" pitchFamily="34" charset="0"/>
              </a:endParaRP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876800" y="2057400"/>
            <a:ext cx="4267200" cy="3352800"/>
            <a:chOff x="3072" y="1296"/>
            <a:chExt cx="2688" cy="2112"/>
          </a:xfrm>
        </p:grpSpPr>
        <p:graphicFrame>
          <p:nvGraphicFramePr>
            <p:cNvPr id="2050" name="Object 5"/>
            <p:cNvGraphicFramePr>
              <a:graphicFrameLocks noChangeAspect="1"/>
            </p:cNvGraphicFramePr>
            <p:nvPr/>
          </p:nvGraphicFramePr>
          <p:xfrm>
            <a:off x="3072" y="1296"/>
            <a:ext cx="2544" cy="2112"/>
          </p:xfrm>
          <a:graphic>
            <a:graphicData uri="http://schemas.openxmlformats.org/presentationml/2006/ole">
              <p:oleObj spid="_x0000_s2050" name="Imagen de mapa de bits" r:id="rId4" imgW="2448267" imgH="5714286" progId="PBrush">
                <p:embed/>
              </p:oleObj>
            </a:graphicData>
          </a:graphic>
        </p:graphicFrame>
        <p:sp>
          <p:nvSpPr>
            <p:cNvPr id="2056" name="Text Box 12"/>
            <p:cNvSpPr txBox="1">
              <a:spLocks noChangeArrowheads="1"/>
            </p:cNvSpPr>
            <p:nvPr/>
          </p:nvSpPr>
          <p:spPr bwMode="auto">
            <a:xfrm>
              <a:off x="4128" y="2567"/>
              <a:ext cx="1632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000" b="1">
                  <a:latin typeface="Calibri" pitchFamily="34" charset="0"/>
                </a:rPr>
                <a:t>NO COMPETITIVA</a:t>
              </a:r>
              <a:endParaRPr lang="es-ES" sz="2000" b="1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 animBg="1" autoUpdateAnimBg="0"/>
      <p:bldP spid="131081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INHIBICION IRREVERSIBLE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447800" y="2362200"/>
            <a:ext cx="6629400" cy="3727450"/>
            <a:chOff x="930" y="1480"/>
            <a:chExt cx="3946" cy="2122"/>
          </a:xfrm>
        </p:grpSpPr>
        <p:graphicFrame>
          <p:nvGraphicFramePr>
            <p:cNvPr id="3074" name="Object 3"/>
            <p:cNvGraphicFramePr>
              <a:graphicFrameLocks noChangeAspect="1"/>
            </p:cNvGraphicFramePr>
            <p:nvPr/>
          </p:nvGraphicFramePr>
          <p:xfrm>
            <a:off x="1429" y="1480"/>
            <a:ext cx="3447" cy="1935"/>
          </p:xfrm>
          <a:graphic>
            <a:graphicData uri="http://schemas.openxmlformats.org/presentationml/2006/ole">
              <p:oleObj spid="_x0000_s3074" name="Imagen de mapa de bits" r:id="rId3" imgW="3801006" imgH="2133898" progId="PBrush">
                <p:embed/>
              </p:oleObj>
            </a:graphicData>
          </a:graphic>
        </p:graphicFrame>
        <p:sp>
          <p:nvSpPr>
            <p:cNvPr id="3079" name="Text Box 5"/>
            <p:cNvSpPr txBox="1">
              <a:spLocks noChangeArrowheads="1"/>
            </p:cNvSpPr>
            <p:nvPr/>
          </p:nvSpPr>
          <p:spPr bwMode="auto">
            <a:xfrm>
              <a:off x="930" y="3158"/>
              <a:ext cx="1406" cy="4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Calibri" pitchFamily="34" charset="0"/>
                </a:rPr>
                <a:t>- Acetilcolinesterasa</a:t>
              </a:r>
            </a:p>
            <a:p>
              <a:pPr>
                <a:spcBef>
                  <a:spcPct val="50000"/>
                </a:spcBef>
              </a:pPr>
              <a:r>
                <a:rPr lang="es-ES">
                  <a:latin typeface="Calibri" pitchFamily="34" charset="0"/>
                </a:rPr>
                <a:t>- Quimotripsina</a:t>
              </a:r>
            </a:p>
          </p:txBody>
        </p:sp>
        <p:sp>
          <p:nvSpPr>
            <p:cNvPr id="3080" name="Text Box 6"/>
            <p:cNvSpPr txBox="1">
              <a:spLocks noChangeArrowheads="1"/>
            </p:cNvSpPr>
            <p:nvPr/>
          </p:nvSpPr>
          <p:spPr bwMode="auto">
            <a:xfrm>
              <a:off x="3334" y="3203"/>
              <a:ext cx="1180" cy="3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Calibri" pitchFamily="34" charset="0"/>
                </a:rPr>
                <a:t>Enzima inactivada</a:t>
              </a:r>
            </a:p>
          </p:txBody>
        </p:sp>
      </p:grp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1476375" y="1628775"/>
            <a:ext cx="633730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latin typeface="Calibri" pitchFamily="34" charset="0"/>
              </a:rPr>
              <a:t> Por unión covalente del inhibidor</a:t>
            </a:r>
          </a:p>
        </p:txBody>
      </p:sp>
      <p:sp>
        <p:nvSpPr>
          <p:cNvPr id="3078" name="Text Box 9"/>
          <p:cNvSpPr txBox="1">
            <a:spLocks noChangeArrowheads="1"/>
          </p:cNvSpPr>
          <p:nvPr/>
        </p:nvSpPr>
        <p:spPr bwMode="auto">
          <a:xfrm>
            <a:off x="2667000" y="6096000"/>
            <a:ext cx="37338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>
                <a:latin typeface="Calibri" pitchFamily="34" charset="0"/>
              </a:rPr>
              <a:t>Diisopropilfluorfosfato (DFP)</a:t>
            </a:r>
            <a:endParaRPr lang="es-ES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 animBg="1" autoUpdateAnimBg="0"/>
      <p:bldP spid="135176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2268538" y="1557338"/>
            <a:ext cx="5040312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latin typeface="Calibri" pitchFamily="34" charset="0"/>
              </a:rPr>
              <a:t> Inhibidor suicida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008063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rgbClr val="C00000"/>
                </a:solidFill>
              </a:rPr>
              <a:t>INHIBICION IRREVERSIBLE</a:t>
            </a: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217488" y="2636838"/>
            <a:ext cx="8675687" cy="1784350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s-ES" sz="2000" b="1">
                <a:solidFill>
                  <a:srgbClr val="0000FF"/>
                </a:solidFill>
                <a:latin typeface="Calibri" pitchFamily="34" charset="0"/>
              </a:rPr>
              <a:t>Se asemeja a la estructura del S.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s-ES" sz="2000" b="1">
                <a:solidFill>
                  <a:srgbClr val="0000FF"/>
                </a:solidFill>
                <a:latin typeface="Calibri" pitchFamily="34" charset="0"/>
              </a:rPr>
              <a:t>Se une al sitio activo de la enzima y ésta cataliza la modificación</a:t>
            </a:r>
          </a:p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rgbClr val="0000FF"/>
                </a:solidFill>
                <a:latin typeface="Calibri" pitchFamily="34" charset="0"/>
              </a:rPr>
              <a:t> del  inhibidor a otro compuesto que permanece  unido a la enzima.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s-ES" sz="2000" b="1">
                <a:solidFill>
                  <a:srgbClr val="C00000"/>
                </a:solidFill>
                <a:latin typeface="Calibri" pitchFamily="34" charset="0"/>
              </a:rPr>
              <a:t>Produce un cambio permanente sobre la enzima.</a:t>
            </a:r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539750" y="4689475"/>
            <a:ext cx="7704138" cy="1168400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Ej:  El ALOPURINOL es un inhibidor suicida que actúa sobre la enzima </a:t>
            </a:r>
            <a:r>
              <a:rPr lang="es-ES" sz="2000" b="1" i="1">
                <a:latin typeface="Calibri" pitchFamily="34" charset="0"/>
              </a:rPr>
              <a:t>xantina oxidasa</a:t>
            </a:r>
            <a:r>
              <a:rPr lang="es-ES" sz="2000" b="1">
                <a:latin typeface="Calibri" pitchFamily="34" charset="0"/>
              </a:rPr>
              <a:t> (degradación de purinas).</a:t>
            </a:r>
          </a:p>
          <a:p>
            <a:pPr algn="ctr"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Se forma el oxopurinol el cual queda unido a la enzima.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 animBg="1" autoUpdateAnimBg="0"/>
      <p:bldP spid="137221" grpId="0" animBg="1" autoUpdateAnimBg="0"/>
      <p:bldP spid="137222" grpId="0" animBg="1" autoUpdateAnimBg="0"/>
      <p:bldP spid="137224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7" name="Rectangle 9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chemeClr val="accent2"/>
                </a:solidFill>
              </a:rPr>
              <a:t>REGULACIÓN DE LAS REACCIONES CATALIZADAS POR ENZIMAS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1187450" y="1916113"/>
            <a:ext cx="5832475" cy="376237"/>
          </a:xfrm>
          <a:prstGeom prst="rect">
            <a:avLst/>
          </a:prstGeom>
          <a:solidFill>
            <a:srgbClr val="CAE527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REGULACION DE LA ACTIVIDAD DE LAS ENZIMAS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468313" y="5300663"/>
            <a:ext cx="3743325" cy="788987"/>
          </a:xfrm>
          <a:prstGeom prst="rect">
            <a:avLst/>
          </a:prstGeom>
          <a:solidFill>
            <a:srgbClr val="CAE527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REGULACION DE LA SINTESIS </a:t>
            </a:r>
          </a:p>
          <a:p>
            <a:pPr algn="ctr"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DE LAS ENZIMAS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284663" y="5157788"/>
            <a:ext cx="3887787" cy="1008062"/>
            <a:chOff x="2699" y="3249"/>
            <a:chExt cx="2449" cy="63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52242" name="Line 12"/>
            <p:cNvSpPr>
              <a:spLocks noChangeShapeType="1"/>
            </p:cNvSpPr>
            <p:nvPr/>
          </p:nvSpPr>
          <p:spPr bwMode="auto">
            <a:xfrm>
              <a:off x="2699" y="3566"/>
              <a:ext cx="59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AR">
                <a:latin typeface="+mn-lt"/>
                <a:cs typeface="+mn-cs"/>
              </a:endParaRPr>
            </a:p>
          </p:txBody>
        </p:sp>
        <p:sp>
          <p:nvSpPr>
            <p:cNvPr id="52243" name="Oval 13"/>
            <p:cNvSpPr>
              <a:spLocks noChangeArrowheads="1"/>
            </p:cNvSpPr>
            <p:nvPr/>
          </p:nvSpPr>
          <p:spPr bwMode="auto">
            <a:xfrm>
              <a:off x="3334" y="3249"/>
              <a:ext cx="1814" cy="635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>
                  <a:latin typeface="+mn-lt"/>
                  <a:cs typeface="+mn-cs"/>
                </a:rPr>
                <a:t>ENZIMAS INDUCIBLES</a:t>
              </a: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611188" y="2276475"/>
            <a:ext cx="3600450" cy="1154113"/>
            <a:chOff x="385" y="1434"/>
            <a:chExt cx="2268" cy="727"/>
          </a:xfrm>
        </p:grpSpPr>
        <p:sp>
          <p:nvSpPr>
            <p:cNvPr id="31760" name="Line 14"/>
            <p:cNvSpPr>
              <a:spLocks noChangeShapeType="1"/>
            </p:cNvSpPr>
            <p:nvPr/>
          </p:nvSpPr>
          <p:spPr bwMode="auto">
            <a:xfrm flipH="1">
              <a:off x="2245" y="1434"/>
              <a:ext cx="408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1761" name="Oval 15"/>
            <p:cNvSpPr>
              <a:spLocks noChangeArrowheads="1"/>
            </p:cNvSpPr>
            <p:nvPr/>
          </p:nvSpPr>
          <p:spPr bwMode="auto">
            <a:xfrm>
              <a:off x="385" y="1616"/>
              <a:ext cx="2041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ENZIMAS ALOSTERICAS</a:t>
              </a: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5003800" y="2349500"/>
            <a:ext cx="3600450" cy="1079500"/>
            <a:chOff x="3152" y="1480"/>
            <a:chExt cx="2268" cy="680"/>
          </a:xfrm>
        </p:grpSpPr>
        <p:sp>
          <p:nvSpPr>
            <p:cNvPr id="31758" name="Line 16"/>
            <p:cNvSpPr>
              <a:spLocks noChangeShapeType="1"/>
            </p:cNvSpPr>
            <p:nvPr/>
          </p:nvSpPr>
          <p:spPr bwMode="auto">
            <a:xfrm>
              <a:off x="3152" y="1480"/>
              <a:ext cx="272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1759" name="Oval 17"/>
            <p:cNvSpPr>
              <a:spLocks noChangeArrowheads="1"/>
            </p:cNvSpPr>
            <p:nvPr/>
          </p:nvSpPr>
          <p:spPr bwMode="auto">
            <a:xfrm>
              <a:off x="3334" y="1570"/>
              <a:ext cx="2086" cy="5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POR MODIFICACIÓN </a:t>
              </a:r>
            </a:p>
            <a:p>
              <a:pPr algn="ctr"/>
              <a:r>
                <a:rPr lang="es-ES" b="1">
                  <a:latin typeface="Calibri" pitchFamily="34" charset="0"/>
                </a:rPr>
                <a:t>COVALENTE</a:t>
              </a: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1547813" y="2349500"/>
            <a:ext cx="3097212" cy="2374900"/>
            <a:chOff x="975" y="1480"/>
            <a:chExt cx="1951" cy="1496"/>
          </a:xfrm>
        </p:grpSpPr>
        <p:sp>
          <p:nvSpPr>
            <p:cNvPr id="31756" name="Oval 18"/>
            <p:cNvSpPr>
              <a:spLocks noChangeArrowheads="1"/>
            </p:cNvSpPr>
            <p:nvPr/>
          </p:nvSpPr>
          <p:spPr bwMode="auto">
            <a:xfrm>
              <a:off x="975" y="2387"/>
              <a:ext cx="1951" cy="58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REGULACION POR</a:t>
              </a:r>
            </a:p>
            <a:p>
              <a:pPr algn="ctr"/>
              <a:r>
                <a:rPr lang="es-ES" b="1">
                  <a:latin typeface="Calibri" pitchFamily="34" charset="0"/>
                </a:rPr>
                <a:t> PROTEINAS</a:t>
              </a:r>
            </a:p>
          </p:txBody>
        </p:sp>
        <p:sp>
          <p:nvSpPr>
            <p:cNvPr id="31757" name="Line 20"/>
            <p:cNvSpPr>
              <a:spLocks noChangeShapeType="1"/>
            </p:cNvSpPr>
            <p:nvPr/>
          </p:nvSpPr>
          <p:spPr bwMode="auto">
            <a:xfrm flipH="1">
              <a:off x="2472" y="1480"/>
              <a:ext cx="272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4716463" y="2349500"/>
            <a:ext cx="3887787" cy="2447925"/>
            <a:chOff x="2971" y="1480"/>
            <a:chExt cx="2449" cy="1542"/>
          </a:xfrm>
        </p:grpSpPr>
        <p:sp>
          <p:nvSpPr>
            <p:cNvPr id="31754" name="Oval 19"/>
            <p:cNvSpPr>
              <a:spLocks noChangeArrowheads="1"/>
            </p:cNvSpPr>
            <p:nvPr/>
          </p:nvSpPr>
          <p:spPr bwMode="auto">
            <a:xfrm>
              <a:off x="3288" y="2387"/>
              <a:ext cx="2132" cy="63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REGULACION </a:t>
              </a:r>
            </a:p>
            <a:p>
              <a:pPr algn="ctr"/>
              <a:r>
                <a:rPr lang="es-ES" b="1">
                  <a:latin typeface="Calibri" pitchFamily="34" charset="0"/>
                </a:rPr>
                <a:t>POR PROTEOLISIS</a:t>
              </a:r>
            </a:p>
          </p:txBody>
        </p:sp>
        <p:sp>
          <p:nvSpPr>
            <p:cNvPr id="31755" name="Line 21"/>
            <p:cNvSpPr>
              <a:spLocks noChangeShapeType="1"/>
            </p:cNvSpPr>
            <p:nvPr/>
          </p:nvSpPr>
          <p:spPr bwMode="auto">
            <a:xfrm>
              <a:off x="2971" y="1480"/>
              <a:ext cx="408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 animBg="1" autoUpdateAnimBg="0"/>
      <p:bldP spid="53258" grpId="0" animBg="1" autoUpdateAnimBg="0"/>
      <p:bldP spid="53259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26 Grupo"/>
          <p:cNvGrpSpPr>
            <a:grpSpLocks/>
          </p:cNvGrpSpPr>
          <p:nvPr/>
        </p:nvGrpSpPr>
        <p:grpSpPr bwMode="auto">
          <a:xfrm>
            <a:off x="1000125" y="0"/>
            <a:ext cx="7786688" cy="6515100"/>
            <a:chOff x="928662" y="0"/>
            <a:chExt cx="7786742" cy="6181572"/>
          </a:xfrm>
        </p:grpSpPr>
        <p:sp>
          <p:nvSpPr>
            <p:cNvPr id="4" name="3 Rectángulo"/>
            <p:cNvSpPr/>
            <p:nvPr/>
          </p:nvSpPr>
          <p:spPr>
            <a:xfrm>
              <a:off x="1357290" y="1762290"/>
              <a:ext cx="6786610" cy="4419282"/>
            </a:xfrm>
            <a:prstGeom prst="rect">
              <a:avLst/>
            </a:prstGeom>
            <a:solidFill>
              <a:schemeClr val="bg2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AR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La </a:t>
              </a:r>
              <a:r>
                <a:rPr lang="es-AR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Actividad </a:t>
              </a:r>
              <a:r>
                <a:rPr lang="es-AR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de una enzima puede determinarse midiendo</a:t>
              </a:r>
              <a:endParaRPr lang="es-MX" sz="2400" b="1" dirty="0">
                <a:latin typeface="Arial" pitchFamily="34" charset="0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000" b="1" dirty="0">
                <a:latin typeface="Arial" pitchFamily="34" charset="0"/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v"/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La cantidad de producto que se forma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000" b="1" dirty="0">
                <a:latin typeface="Arial" pitchFamily="34" charset="0"/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		</a:t>
              </a:r>
              <a:r>
                <a:rPr lang="es-MX" sz="20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ó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v"/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La cantidad de sustrato que se consume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000" b="1" dirty="0">
                <a:latin typeface="Arial" pitchFamily="34" charset="0"/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v"/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En un tiempo dado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2000" b="1" dirty="0">
                <a:latin typeface="Arial" pitchFamily="34" charset="0"/>
                <a:cs typeface="Arial" pitchFamily="34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v"/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En una mezcla que contenga todos los factores </a:t>
              </a: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000" b="1" dirty="0">
                  <a:latin typeface="Arial" pitchFamily="34" charset="0"/>
                  <a:cs typeface="Arial" pitchFamily="34" charset="0"/>
                </a:rPr>
                <a:t>	requeridos para la reacción  </a:t>
              </a:r>
            </a:p>
          </p:txBody>
        </p:sp>
        <p:sp>
          <p:nvSpPr>
            <p:cNvPr id="8200" name="5 CuadroTexto"/>
            <p:cNvSpPr txBox="1">
              <a:spLocks noChangeArrowheads="1"/>
            </p:cNvSpPr>
            <p:nvPr/>
          </p:nvSpPr>
          <p:spPr bwMode="auto">
            <a:xfrm>
              <a:off x="928662" y="0"/>
              <a:ext cx="7786742" cy="496467"/>
            </a:xfrm>
            <a:prstGeom prst="rect">
              <a:avLst/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2800" b="1">
                  <a:latin typeface="Comic Sans MS" pitchFamily="66" charset="0"/>
                </a:rPr>
                <a:t>¿Cómo se mide la Actividad de una Enzima?</a:t>
              </a:r>
              <a:endParaRPr lang="es-AR" sz="2800">
                <a:latin typeface="Comic Sans MS" pitchFamily="66" charset="0"/>
              </a:endParaRPr>
            </a:p>
          </p:txBody>
        </p:sp>
        <p:sp>
          <p:nvSpPr>
            <p:cNvPr id="8201" name="6 CuadroTexto"/>
            <p:cNvSpPr txBox="1">
              <a:spLocks noChangeArrowheads="1"/>
            </p:cNvSpPr>
            <p:nvPr/>
          </p:nvSpPr>
          <p:spPr bwMode="auto">
            <a:xfrm>
              <a:off x="1500166" y="1071546"/>
              <a:ext cx="556510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2400" b="1">
                  <a:solidFill>
                    <a:srgbClr val="C00000"/>
                  </a:solidFill>
                </a:rPr>
                <a:t>[S] + E             [ ES ]              E + [P]</a:t>
              </a:r>
              <a:endParaRPr lang="es-AR" sz="2400" b="1">
                <a:solidFill>
                  <a:srgbClr val="C00000"/>
                </a:solidFill>
              </a:endParaRPr>
            </a:p>
          </p:txBody>
        </p:sp>
      </p:grpSp>
      <p:cxnSp>
        <p:nvCxnSpPr>
          <p:cNvPr id="9" name="8 Conector recto de flecha"/>
          <p:cNvCxnSpPr/>
          <p:nvPr/>
        </p:nvCxnSpPr>
        <p:spPr>
          <a:xfrm>
            <a:off x="3000375" y="1285875"/>
            <a:ext cx="714375" cy="1588"/>
          </a:xfrm>
          <a:prstGeom prst="straightConnector1">
            <a:avLst/>
          </a:prstGeom>
          <a:ln w="25400" cmpd="sng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4714875" y="1284288"/>
            <a:ext cx="714375" cy="1587"/>
          </a:xfrm>
          <a:prstGeom prst="straightConnector1">
            <a:avLst/>
          </a:prstGeom>
          <a:ln w="25400" cmpd="sng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10800000">
            <a:off x="3000375" y="1428750"/>
            <a:ext cx="714375" cy="1588"/>
          </a:xfrm>
          <a:prstGeom prst="straightConnector1">
            <a:avLst/>
          </a:prstGeom>
          <a:ln w="25400" cmpd="sng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10800000">
            <a:off x="4857750" y="1428750"/>
            <a:ext cx="428625" cy="1588"/>
          </a:xfrm>
          <a:prstGeom prst="straightConnector1">
            <a:avLst/>
          </a:prstGeom>
          <a:ln w="25400" cmpd="sng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 ALOSTÉRICAS</a:t>
            </a:r>
          </a:p>
        </p:txBody>
      </p:sp>
      <p:pic>
        <p:nvPicPr>
          <p:cNvPr id="103431" name="Picture 7" descr="sp399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3068638"/>
            <a:ext cx="6408737" cy="1303337"/>
          </a:xfrm>
          <a:noFill/>
        </p:spPr>
      </p:pic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900113" y="4581525"/>
            <a:ext cx="5903912" cy="406400"/>
            <a:chOff x="567" y="2886"/>
            <a:chExt cx="3719" cy="256"/>
          </a:xfrm>
        </p:grpSpPr>
        <p:sp>
          <p:nvSpPr>
            <p:cNvPr id="32789" name="Text Box 9"/>
            <p:cNvSpPr txBox="1">
              <a:spLocks noChangeArrowheads="1"/>
            </p:cNvSpPr>
            <p:nvPr/>
          </p:nvSpPr>
          <p:spPr bwMode="auto">
            <a:xfrm>
              <a:off x="567" y="2886"/>
              <a:ext cx="907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Enzima 1</a:t>
              </a:r>
            </a:p>
          </p:txBody>
        </p:sp>
        <p:sp>
          <p:nvSpPr>
            <p:cNvPr id="32790" name="Line 10"/>
            <p:cNvSpPr>
              <a:spLocks noChangeShapeType="1"/>
            </p:cNvSpPr>
            <p:nvPr/>
          </p:nvSpPr>
          <p:spPr bwMode="auto">
            <a:xfrm>
              <a:off x="1565" y="3022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2791" name="Text Box 11"/>
            <p:cNvSpPr txBox="1">
              <a:spLocks noChangeArrowheads="1"/>
            </p:cNvSpPr>
            <p:nvPr/>
          </p:nvSpPr>
          <p:spPr bwMode="auto">
            <a:xfrm>
              <a:off x="2381" y="2886"/>
              <a:ext cx="1905" cy="256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ENZIMA ALOSTERICA</a:t>
              </a: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468313" y="5157788"/>
            <a:ext cx="8135937" cy="1152525"/>
            <a:chOff x="295" y="3249"/>
            <a:chExt cx="5125" cy="726"/>
          </a:xfrm>
        </p:grpSpPr>
        <p:sp>
          <p:nvSpPr>
            <p:cNvPr id="32785" name="Line 12"/>
            <p:cNvSpPr>
              <a:spLocks noChangeShapeType="1"/>
            </p:cNvSpPr>
            <p:nvPr/>
          </p:nvSpPr>
          <p:spPr bwMode="auto">
            <a:xfrm flipH="1">
              <a:off x="2336" y="3249"/>
              <a:ext cx="544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2786" name="Oval 13"/>
            <p:cNvSpPr>
              <a:spLocks noChangeArrowheads="1"/>
            </p:cNvSpPr>
            <p:nvPr/>
          </p:nvSpPr>
          <p:spPr bwMode="auto">
            <a:xfrm>
              <a:off x="295" y="3475"/>
              <a:ext cx="2177" cy="45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MODULADORES POSITIVOS</a:t>
              </a:r>
            </a:p>
          </p:txBody>
        </p:sp>
        <p:sp>
          <p:nvSpPr>
            <p:cNvPr id="32787" name="Line 14"/>
            <p:cNvSpPr>
              <a:spLocks noChangeShapeType="1"/>
            </p:cNvSpPr>
            <p:nvPr/>
          </p:nvSpPr>
          <p:spPr bwMode="auto">
            <a:xfrm>
              <a:off x="3424" y="3249"/>
              <a:ext cx="454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2788" name="Oval 15"/>
            <p:cNvSpPr>
              <a:spLocks noChangeArrowheads="1"/>
            </p:cNvSpPr>
            <p:nvPr/>
          </p:nvSpPr>
          <p:spPr bwMode="auto">
            <a:xfrm>
              <a:off x="3243" y="3521"/>
              <a:ext cx="2177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MODULADORES NEGATIVOS</a:t>
              </a: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1187450" y="1916113"/>
            <a:ext cx="6516688" cy="873125"/>
            <a:chOff x="748" y="1207"/>
            <a:chExt cx="4105" cy="550"/>
          </a:xfrm>
        </p:grpSpPr>
        <p:grpSp>
          <p:nvGrpSpPr>
            <p:cNvPr id="32775" name="Group 24"/>
            <p:cNvGrpSpPr>
              <a:grpSpLocks/>
            </p:cNvGrpSpPr>
            <p:nvPr/>
          </p:nvGrpSpPr>
          <p:grpSpPr bwMode="auto">
            <a:xfrm>
              <a:off x="748" y="1207"/>
              <a:ext cx="4105" cy="550"/>
              <a:chOff x="748" y="1207"/>
              <a:chExt cx="4105" cy="550"/>
            </a:xfrm>
          </p:grpSpPr>
          <p:pic>
            <p:nvPicPr>
              <p:cNvPr id="32780" name="Picture 5" descr="sp3991"/>
              <p:cNvPicPr>
                <a:picLocks noChangeAspect="1" noChangeArrowheads="1"/>
              </p:cNvPicPr>
              <p:nvPr/>
            </p:nvPicPr>
            <p:blipFill>
              <a:blip r:embed="rId3">
                <a:lum bright="-14000" contrast="26000"/>
              </a:blip>
              <a:srcRect/>
              <a:stretch>
                <a:fillRect/>
              </a:stretch>
            </p:blipFill>
            <p:spPr bwMode="auto">
              <a:xfrm>
                <a:off x="748" y="1298"/>
                <a:ext cx="4105" cy="4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781" name="Text Box 16"/>
              <p:cNvSpPr txBox="1">
                <a:spLocks noChangeArrowheads="1"/>
              </p:cNvSpPr>
              <p:nvPr/>
            </p:nvSpPr>
            <p:spPr bwMode="auto">
              <a:xfrm>
                <a:off x="884" y="1207"/>
                <a:ext cx="63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Enzima</a:t>
                </a:r>
              </a:p>
            </p:txBody>
          </p:sp>
          <p:sp>
            <p:nvSpPr>
              <p:cNvPr id="32782" name="Text Box 17"/>
              <p:cNvSpPr txBox="1">
                <a:spLocks noChangeArrowheads="1"/>
              </p:cNvSpPr>
              <p:nvPr/>
            </p:nvSpPr>
            <p:spPr bwMode="auto">
              <a:xfrm>
                <a:off x="1927" y="1207"/>
                <a:ext cx="63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Enzima </a:t>
                </a:r>
              </a:p>
            </p:txBody>
          </p:sp>
          <p:sp>
            <p:nvSpPr>
              <p:cNvPr id="32783" name="Text Box 18"/>
              <p:cNvSpPr txBox="1">
                <a:spLocks noChangeArrowheads="1"/>
              </p:cNvSpPr>
              <p:nvPr/>
            </p:nvSpPr>
            <p:spPr bwMode="auto">
              <a:xfrm>
                <a:off x="2925" y="1207"/>
                <a:ext cx="680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Enzima </a:t>
                </a:r>
              </a:p>
            </p:txBody>
          </p:sp>
          <p:sp>
            <p:nvSpPr>
              <p:cNvPr id="32784" name="Text Box 19"/>
              <p:cNvSpPr txBox="1">
                <a:spLocks noChangeArrowheads="1"/>
              </p:cNvSpPr>
              <p:nvPr/>
            </p:nvSpPr>
            <p:spPr bwMode="auto">
              <a:xfrm>
                <a:off x="3923" y="1207"/>
                <a:ext cx="72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Enzima </a:t>
                </a:r>
              </a:p>
            </p:txBody>
          </p:sp>
        </p:grpSp>
        <p:sp>
          <p:nvSpPr>
            <p:cNvPr id="32776" name="Oval 20"/>
            <p:cNvSpPr>
              <a:spLocks noChangeArrowheads="1"/>
            </p:cNvSpPr>
            <p:nvPr/>
          </p:nvSpPr>
          <p:spPr bwMode="auto">
            <a:xfrm>
              <a:off x="1066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1</a:t>
              </a:r>
            </a:p>
          </p:txBody>
        </p:sp>
        <p:sp>
          <p:nvSpPr>
            <p:cNvPr id="32777" name="Oval 21"/>
            <p:cNvSpPr>
              <a:spLocks noChangeArrowheads="1"/>
            </p:cNvSpPr>
            <p:nvPr/>
          </p:nvSpPr>
          <p:spPr bwMode="auto">
            <a:xfrm>
              <a:off x="2064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2</a:t>
              </a:r>
            </a:p>
          </p:txBody>
        </p:sp>
        <p:sp>
          <p:nvSpPr>
            <p:cNvPr id="32778" name="Oval 22"/>
            <p:cNvSpPr>
              <a:spLocks noChangeArrowheads="1"/>
            </p:cNvSpPr>
            <p:nvPr/>
          </p:nvSpPr>
          <p:spPr bwMode="auto">
            <a:xfrm>
              <a:off x="3061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3</a:t>
              </a:r>
            </a:p>
          </p:txBody>
        </p:sp>
        <p:sp>
          <p:nvSpPr>
            <p:cNvPr id="32779" name="Oval 23"/>
            <p:cNvSpPr>
              <a:spLocks noChangeArrowheads="1"/>
            </p:cNvSpPr>
            <p:nvPr/>
          </p:nvSpPr>
          <p:spPr bwMode="auto">
            <a:xfrm>
              <a:off x="4150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8"/>
          <p:cNvSpPr txBox="1">
            <a:spLocks noChangeArrowheads="1"/>
          </p:cNvSpPr>
          <p:nvPr/>
        </p:nvSpPr>
        <p:spPr bwMode="auto">
          <a:xfrm>
            <a:off x="971550" y="9810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1403350" y="260350"/>
            <a:ext cx="6697663" cy="107632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>
                <a:latin typeface="Calibri" pitchFamily="34" charset="0"/>
              </a:rPr>
              <a:t>PROPIEDADES DE LAS ENZIMAS ALOSTÉRICAS</a:t>
            </a: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49291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sz="2400" b="1" smtClean="0"/>
              <a:t>Poseen un sitio de unión a un metabolito regulador o </a:t>
            </a:r>
            <a:r>
              <a:rPr lang="es-ES" sz="2400" b="1" smtClean="0">
                <a:solidFill>
                  <a:srgbClr val="C00000"/>
                </a:solidFill>
              </a:rPr>
              <a:t>sitio alostérico, </a:t>
            </a:r>
            <a:r>
              <a:rPr lang="es-ES" sz="2400" b="1" smtClean="0"/>
              <a:t>diferente al sitio activo. </a:t>
            </a:r>
            <a:r>
              <a:rPr lang="es-ES" sz="2000" b="1" smtClean="0"/>
              <a:t>(</a:t>
            </a:r>
            <a:r>
              <a:rPr lang="es-ES" sz="2000" b="1" i="1" smtClean="0"/>
              <a:t>Allo</a:t>
            </a:r>
            <a:r>
              <a:rPr lang="es-ES" sz="2000" b="1" smtClean="0"/>
              <a:t>: otro, </a:t>
            </a:r>
            <a:r>
              <a:rPr lang="es-ES" sz="2000" b="1" i="1" smtClean="0"/>
              <a:t>stereo</a:t>
            </a:r>
            <a:r>
              <a:rPr lang="es-ES" sz="2000" b="1" smtClean="0"/>
              <a:t>:lugar)</a:t>
            </a:r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r>
              <a:rPr lang="es-ES" sz="2400" b="1" smtClean="0"/>
              <a:t>La unión del metabolito a la enzima es de carácter </a:t>
            </a:r>
            <a:r>
              <a:rPr lang="es-ES" sz="2400" b="1" smtClean="0">
                <a:solidFill>
                  <a:srgbClr val="C00000"/>
                </a:solidFill>
              </a:rPr>
              <a:t>reversible y no covalente.</a:t>
            </a:r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r>
              <a:rPr lang="es-ES" sz="2400" b="1" smtClean="0"/>
              <a:t>En general poseen </a:t>
            </a:r>
            <a:r>
              <a:rPr lang="es-ES" sz="2400" b="1" smtClean="0">
                <a:solidFill>
                  <a:srgbClr val="C00000"/>
                </a:solidFill>
              </a:rPr>
              <a:t>dos o mas sitios reguladores</a:t>
            </a:r>
            <a:r>
              <a:rPr lang="es-ES" sz="2400" b="1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r>
              <a:rPr lang="es-ES" sz="2400" b="1" smtClean="0"/>
              <a:t>La mayoría posee dos o mas cadenas polipeptídicas o subunidades.</a:t>
            </a:r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r>
              <a:rPr lang="es-ES" sz="2400" b="1" smtClean="0"/>
              <a:t>En general tienen un </a:t>
            </a:r>
            <a:r>
              <a:rPr lang="es-ES" sz="2400" b="1" smtClean="0">
                <a:solidFill>
                  <a:srgbClr val="C00000"/>
                </a:solidFill>
              </a:rPr>
              <a:t>comportamiento cinético sigmoideo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r>
              <a:rPr lang="es-ES" sz="2400" b="1" smtClean="0"/>
              <a:t>La regulación es </a:t>
            </a:r>
            <a:r>
              <a:rPr lang="es-ES" sz="2400" b="1" smtClean="0">
                <a:solidFill>
                  <a:srgbClr val="C00000"/>
                </a:solidFill>
              </a:rPr>
              <a:t>inmediata</a:t>
            </a:r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  <a:p>
            <a:pPr eaLnBrk="1" hangingPunct="1">
              <a:lnSpc>
                <a:spcPct val="80000"/>
              </a:lnSpc>
            </a:pPr>
            <a:endParaRPr lang="es-ES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7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7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7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7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7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7" grpId="0" animBg="1"/>
      <p:bldP spid="37899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785812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600" b="1" smtClean="0"/>
              <a:t>ENZIMAS ALOSTÉRICAS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68313" y="928688"/>
            <a:ext cx="8135937" cy="1157287"/>
            <a:chOff x="295" y="3246"/>
            <a:chExt cx="5125" cy="729"/>
          </a:xfrm>
        </p:grpSpPr>
        <p:sp>
          <p:nvSpPr>
            <p:cNvPr id="34821" name="Line 12"/>
            <p:cNvSpPr>
              <a:spLocks noChangeShapeType="1"/>
            </p:cNvSpPr>
            <p:nvPr/>
          </p:nvSpPr>
          <p:spPr bwMode="auto">
            <a:xfrm flipH="1">
              <a:off x="1440" y="3246"/>
              <a:ext cx="540" cy="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4822" name="Oval 13"/>
            <p:cNvSpPr>
              <a:spLocks noChangeArrowheads="1"/>
            </p:cNvSpPr>
            <p:nvPr/>
          </p:nvSpPr>
          <p:spPr bwMode="auto">
            <a:xfrm>
              <a:off x="295" y="3475"/>
              <a:ext cx="2177" cy="45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MODULADORES POSITIVOS</a:t>
              </a:r>
            </a:p>
          </p:txBody>
        </p:sp>
        <p:sp>
          <p:nvSpPr>
            <p:cNvPr id="34823" name="Line 14"/>
            <p:cNvSpPr>
              <a:spLocks noChangeShapeType="1"/>
            </p:cNvSpPr>
            <p:nvPr/>
          </p:nvSpPr>
          <p:spPr bwMode="auto">
            <a:xfrm>
              <a:off x="3956" y="3249"/>
              <a:ext cx="454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4824" name="Oval 15"/>
            <p:cNvSpPr>
              <a:spLocks noChangeArrowheads="1"/>
            </p:cNvSpPr>
            <p:nvPr/>
          </p:nvSpPr>
          <p:spPr bwMode="auto">
            <a:xfrm>
              <a:off x="3243" y="3521"/>
              <a:ext cx="2177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Calibri" pitchFamily="34" charset="0"/>
                </a:rPr>
                <a:t>MODULADORES NEGATIVOS</a:t>
              </a:r>
            </a:p>
          </p:txBody>
        </p:sp>
      </p:grpSp>
      <p:pic>
        <p:nvPicPr>
          <p:cNvPr id="39" name="38 Imagen" descr="clip_image19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000250"/>
            <a:ext cx="792956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smtClean="0"/>
              <a:t>CINETICA DE UNA ENZIMA ALOSTÉRICA</a:t>
            </a:r>
            <a:br>
              <a:rPr lang="es-ES" sz="3200" smtClean="0"/>
            </a:br>
            <a:r>
              <a:rPr lang="es-ES" sz="3200" smtClean="0">
                <a:solidFill>
                  <a:srgbClr val="FF0000"/>
                </a:solidFill>
              </a:rPr>
              <a:t>Curva Sigmoidea</a:t>
            </a:r>
          </a:p>
        </p:txBody>
      </p:sp>
      <p:grpSp>
        <p:nvGrpSpPr>
          <p:cNvPr id="35843" name="Group 13"/>
          <p:cNvGrpSpPr>
            <a:grpSpLocks/>
          </p:cNvGrpSpPr>
          <p:nvPr/>
        </p:nvGrpSpPr>
        <p:grpSpPr bwMode="auto">
          <a:xfrm>
            <a:off x="1476375" y="1622425"/>
            <a:ext cx="5616575" cy="5235575"/>
            <a:chOff x="930" y="1022"/>
            <a:chExt cx="3538" cy="3298"/>
          </a:xfrm>
        </p:grpSpPr>
        <p:pic>
          <p:nvPicPr>
            <p:cNvPr id="35844" name="Picture 6" descr="fi11p3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30" y="1022"/>
              <a:ext cx="3538" cy="3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45" name="Rectangle 10"/>
            <p:cNvSpPr>
              <a:spLocks noChangeArrowheads="1"/>
            </p:cNvSpPr>
            <p:nvPr/>
          </p:nvSpPr>
          <p:spPr bwMode="auto">
            <a:xfrm>
              <a:off x="1701" y="1979"/>
              <a:ext cx="816" cy="8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35846" name="Rectangle 11"/>
            <p:cNvSpPr>
              <a:spLocks noChangeArrowheads="1"/>
            </p:cNvSpPr>
            <p:nvPr/>
          </p:nvSpPr>
          <p:spPr bwMode="auto">
            <a:xfrm>
              <a:off x="3198" y="2069"/>
              <a:ext cx="816" cy="8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2800" b="1" smtClean="0"/>
              <a:t>EJEMPLOS DE ENZIMAS ALOSTÉRICAS</a:t>
            </a:r>
          </a:p>
        </p:txBody>
      </p:sp>
      <p:sp>
        <p:nvSpPr>
          <p:cNvPr id="36867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b="1" i="1" smtClean="0"/>
              <a:t>Hexoquinasa, Fosfofructoquinasa</a:t>
            </a:r>
            <a:r>
              <a:rPr lang="es-ES" sz="2400" b="1" smtClean="0"/>
              <a:t> </a:t>
            </a:r>
            <a:r>
              <a:rPr lang="es-ES" sz="2400" b="1" i="1" smtClean="0"/>
              <a:t>y Piruvato Quinasa</a:t>
            </a:r>
            <a:r>
              <a:rPr lang="es-ES" sz="2400" b="1" smtClean="0"/>
              <a:t>                                                    </a:t>
            </a:r>
            <a:r>
              <a:rPr lang="es-ES" sz="2400" b="1" smtClean="0">
                <a:solidFill>
                  <a:schemeClr val="accent2"/>
                </a:solidFill>
              </a:rPr>
              <a:t>Vía glicolítica</a:t>
            </a:r>
          </a:p>
          <a:p>
            <a:pPr eaLnBrk="1" hangingPunct="1">
              <a:lnSpc>
                <a:spcPct val="90000"/>
              </a:lnSpc>
            </a:pPr>
            <a:endParaRPr lang="es-ES" sz="24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b="1" i="1" smtClean="0"/>
              <a:t>AcetilCoA carboxilasa</a:t>
            </a:r>
            <a:r>
              <a:rPr lang="es-ES" sz="2400" b="1" smtClean="0"/>
              <a:t>               </a:t>
            </a:r>
            <a:r>
              <a:rPr lang="es-ES" sz="2400" b="1" smtClean="0">
                <a:solidFill>
                  <a:schemeClr val="accent2"/>
                </a:solidFill>
              </a:rPr>
              <a:t>Biosíntesis de lípidos</a:t>
            </a:r>
          </a:p>
          <a:p>
            <a:pPr eaLnBrk="1" hangingPunct="1">
              <a:lnSpc>
                <a:spcPct val="90000"/>
              </a:lnSpc>
            </a:pPr>
            <a:endParaRPr lang="es-ES" sz="24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b="1" i="1" smtClean="0"/>
              <a:t>Aspartato Transcarbamilasa</a:t>
            </a:r>
            <a:r>
              <a:rPr lang="es-ES" sz="2400" b="1" smtClean="0"/>
              <a:t>     </a:t>
            </a:r>
            <a:r>
              <a:rPr lang="es-ES" sz="2400" b="1" smtClean="0">
                <a:solidFill>
                  <a:schemeClr val="accent2"/>
                </a:solidFill>
              </a:rPr>
              <a:t>Biosíntesis de nucleó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400" b="1" smtClean="0">
                <a:solidFill>
                  <a:schemeClr val="accent2"/>
                </a:solidFill>
              </a:rPr>
              <a:t>                                                          tidos pirimidínicos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b="1" i="1" smtClean="0"/>
              <a:t>Glutamato Deshidrogenasa</a:t>
            </a:r>
            <a:r>
              <a:rPr lang="es-ES" sz="2400" b="1" smtClean="0"/>
              <a:t>                </a:t>
            </a:r>
            <a:r>
              <a:rPr lang="es-ES" sz="2400" b="1" smtClean="0">
                <a:solidFill>
                  <a:schemeClr val="accent2"/>
                </a:solidFill>
              </a:rPr>
              <a:t>Degradación de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400" b="1" smtClean="0">
                <a:solidFill>
                  <a:schemeClr val="accent2"/>
                </a:solidFill>
              </a:rPr>
              <a:t>                                                                    aminoácidos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b="1" i="1" smtClean="0"/>
              <a:t>Citrato sintasa, isocitrato y a-cetoglutarato deshidrogenasas                                    </a:t>
            </a:r>
            <a:r>
              <a:rPr lang="es-ES" sz="2400" b="1" smtClean="0">
                <a:solidFill>
                  <a:schemeClr val="accent2"/>
                </a:solidFill>
              </a:rPr>
              <a:t>Ciclo de Krebs</a:t>
            </a:r>
          </a:p>
        </p:txBody>
      </p:sp>
      <p:sp>
        <p:nvSpPr>
          <p:cNvPr id="36868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5976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2400" b="1" smtClean="0"/>
              <a:t>Ej. Regulación Alostérica</a:t>
            </a:r>
            <a:r>
              <a:rPr lang="es-ES" sz="2400" smtClean="0"/>
              <a:t/>
            </a:r>
            <a:br>
              <a:rPr lang="es-ES" sz="2400" smtClean="0"/>
            </a:br>
            <a:r>
              <a:rPr lang="es-ES" sz="2400" smtClean="0"/>
              <a:t>Actividad de </a:t>
            </a:r>
            <a:r>
              <a:rPr lang="es-ES" sz="2400" i="1" smtClean="0"/>
              <a:t>Aspartato transcarbamilasa (ATCasa)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981200" y="1524000"/>
            <a:ext cx="5334000" cy="5029200"/>
            <a:chOff x="1248" y="960"/>
            <a:chExt cx="3360" cy="3168"/>
          </a:xfrm>
        </p:grpSpPr>
        <p:pic>
          <p:nvPicPr>
            <p:cNvPr id="37892" name="Picture 7"/>
            <p:cNvPicPr>
              <a:picLocks noChangeAspect="1" noChangeArrowheads="1"/>
            </p:cNvPicPr>
            <p:nvPr/>
          </p:nvPicPr>
          <p:blipFill>
            <a:blip r:embed="rId3">
              <a:lum bright="-12000" contrast="48000"/>
            </a:blip>
            <a:srcRect/>
            <a:stretch>
              <a:fillRect/>
            </a:stretch>
          </p:blipFill>
          <p:spPr bwMode="auto">
            <a:xfrm>
              <a:off x="1392" y="1184"/>
              <a:ext cx="2736" cy="2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3" name="Rectangle 8"/>
            <p:cNvSpPr>
              <a:spLocks noChangeArrowheads="1"/>
            </p:cNvSpPr>
            <p:nvPr/>
          </p:nvSpPr>
          <p:spPr bwMode="auto">
            <a:xfrm>
              <a:off x="1248" y="960"/>
              <a:ext cx="3360" cy="316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 sz="1600">
                <a:latin typeface="Calibri" pitchFamily="34" charset="0"/>
              </a:endParaRPr>
            </a:p>
          </p:txBody>
        </p:sp>
        <p:sp>
          <p:nvSpPr>
            <p:cNvPr id="37894" name="Rectangle 11"/>
            <p:cNvSpPr>
              <a:spLocks noChangeArrowheads="1"/>
            </p:cNvSpPr>
            <p:nvPr/>
          </p:nvSpPr>
          <p:spPr bwMode="auto">
            <a:xfrm>
              <a:off x="1440" y="1776"/>
              <a:ext cx="336" cy="14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_tradnl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7895" name="Text Box 12"/>
            <p:cNvSpPr txBox="1">
              <a:spLocks noChangeArrowheads="1"/>
            </p:cNvSpPr>
            <p:nvPr/>
          </p:nvSpPr>
          <p:spPr bwMode="auto">
            <a:xfrm>
              <a:off x="1440" y="1296"/>
              <a:ext cx="28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b="1">
                  <a:latin typeface="Calibri" pitchFamily="34" charset="0"/>
                </a:rPr>
                <a:t>v</a:t>
              </a:r>
            </a:p>
          </p:txBody>
        </p:sp>
        <p:sp>
          <p:nvSpPr>
            <p:cNvPr id="37896" name="Text Box 13"/>
            <p:cNvSpPr txBox="1">
              <a:spLocks noChangeArrowheads="1"/>
            </p:cNvSpPr>
            <p:nvPr/>
          </p:nvSpPr>
          <p:spPr bwMode="auto">
            <a:xfrm>
              <a:off x="2496" y="3696"/>
              <a:ext cx="1824" cy="2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b="1">
                  <a:latin typeface="Calibri" pitchFamily="34" charset="0"/>
                </a:rPr>
                <a:t>Aspartato (mM)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244475"/>
            <a:ext cx="82296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REGULACIÓN POR MODIFICACIÓN COVALENTE</a:t>
            </a:r>
          </a:p>
        </p:txBody>
      </p:sp>
      <p:pic>
        <p:nvPicPr>
          <p:cNvPr id="38915" name="Picture 10" descr="fi12p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8000" contrast="-16000"/>
          </a:blip>
          <a:srcRect r="25163" b="82422"/>
          <a:stretch>
            <a:fillRect/>
          </a:stretch>
        </p:blipFill>
        <p:spPr>
          <a:xfrm>
            <a:off x="395288" y="3860800"/>
            <a:ext cx="5043487" cy="2081213"/>
          </a:xfrm>
        </p:spPr>
      </p:pic>
      <p:sp>
        <p:nvSpPr>
          <p:cNvPr id="38916" name="Text Box 12"/>
          <p:cNvSpPr txBox="1">
            <a:spLocks noChangeArrowheads="1"/>
          </p:cNvSpPr>
          <p:nvPr/>
        </p:nvSpPr>
        <p:spPr bwMode="auto">
          <a:xfrm>
            <a:off x="6516688" y="4221163"/>
            <a:ext cx="1928812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Fosforilación</a:t>
            </a:r>
          </a:p>
        </p:txBody>
      </p:sp>
      <p:sp>
        <p:nvSpPr>
          <p:cNvPr id="38917" name="Text Box 14"/>
          <p:cNvSpPr txBox="1">
            <a:spLocks noChangeArrowheads="1"/>
          </p:cNvSpPr>
          <p:nvPr/>
        </p:nvSpPr>
        <p:spPr bwMode="auto">
          <a:xfrm>
            <a:off x="6143625" y="5429250"/>
            <a:ext cx="26638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ADP-Ribosilación</a:t>
            </a:r>
          </a:p>
        </p:txBody>
      </p:sp>
      <p:sp>
        <p:nvSpPr>
          <p:cNvPr id="54279" name="Text Box 15"/>
          <p:cNvSpPr txBox="1">
            <a:spLocks noChangeArrowheads="1"/>
          </p:cNvSpPr>
          <p:nvPr/>
        </p:nvSpPr>
        <p:spPr bwMode="auto">
          <a:xfrm>
            <a:off x="539750" y="4365625"/>
            <a:ext cx="1004888" cy="33813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600" b="1" i="1">
                <a:solidFill>
                  <a:srgbClr val="C00000"/>
                </a:solidFill>
                <a:latin typeface="+mn-lt"/>
                <a:cs typeface="+mn-cs"/>
              </a:rPr>
              <a:t>Enzima</a:t>
            </a:r>
          </a:p>
        </p:txBody>
      </p:sp>
      <p:sp>
        <p:nvSpPr>
          <p:cNvPr id="38919" name="Text Box 13"/>
          <p:cNvSpPr txBox="1">
            <a:spLocks noChangeArrowheads="1"/>
          </p:cNvSpPr>
          <p:nvPr/>
        </p:nvSpPr>
        <p:spPr bwMode="auto">
          <a:xfrm>
            <a:off x="6357938" y="4786313"/>
            <a:ext cx="230505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Fosfoadenilación</a:t>
            </a:r>
          </a:p>
        </p:txBody>
      </p:sp>
      <p:sp>
        <p:nvSpPr>
          <p:cNvPr id="54282" name="Text Box 16"/>
          <p:cNvSpPr txBox="1">
            <a:spLocks noChangeArrowheads="1"/>
          </p:cNvSpPr>
          <p:nvPr/>
        </p:nvSpPr>
        <p:spPr bwMode="auto">
          <a:xfrm>
            <a:off x="2700338" y="4365625"/>
            <a:ext cx="1076325" cy="33813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600" b="1" i="1" dirty="0">
                <a:solidFill>
                  <a:srgbClr val="C00000"/>
                </a:solidFill>
                <a:latin typeface="+mn-lt"/>
                <a:cs typeface="+mn-cs"/>
              </a:rPr>
              <a:t>Enzima</a:t>
            </a:r>
          </a:p>
        </p:txBody>
      </p:sp>
      <p:sp>
        <p:nvSpPr>
          <p:cNvPr id="38921" name="Text Box 10"/>
          <p:cNvSpPr txBox="1">
            <a:spLocks noChangeArrowheads="1"/>
          </p:cNvSpPr>
          <p:nvPr/>
        </p:nvSpPr>
        <p:spPr bwMode="auto">
          <a:xfrm>
            <a:off x="179388" y="1557338"/>
            <a:ext cx="8713787" cy="20923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AR" sz="2000" b="1">
                <a:solidFill>
                  <a:srgbClr val="800000"/>
                </a:solidFill>
                <a:latin typeface="Calibri" pitchFamily="34" charset="0"/>
              </a:rPr>
              <a:t>POR UNION COVALENTE DE GRUPOS (FOSFATOS , ADENILATOS, ETC.)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AR" sz="2000" b="1">
                <a:solidFill>
                  <a:srgbClr val="800000"/>
                </a:solidFill>
                <a:latin typeface="Calibri" pitchFamily="34" charset="0"/>
              </a:rPr>
              <a:t>INTERVIENEN ENZIMAS: QUINASAS, FOSFATASAS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AR" sz="2000" b="1">
                <a:solidFill>
                  <a:srgbClr val="800000"/>
                </a:solidFill>
                <a:latin typeface="Calibri" pitchFamily="34" charset="0"/>
              </a:rPr>
              <a:t>LA UNION DEL GRUPO PUEDE ACTIVAR O INHIBIR LA ENZIMA POR UN CAMBIO CONFORMACIONAL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solidFill>
                  <a:srgbClr val="800000"/>
                </a:solidFill>
                <a:latin typeface="Calibri" pitchFamily="34" charset="0"/>
              </a:rPr>
              <a:t>ES INMEDIATA</a:t>
            </a:r>
            <a:endParaRPr lang="es-ES" sz="2000" b="1">
              <a:solidFill>
                <a:srgbClr val="8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  <p:bldP spid="38917" grpId="0" animBg="1"/>
      <p:bldP spid="38919" grpId="0" animBg="1"/>
      <p:bldP spid="3892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5"/>
          <p:cNvSpPr>
            <a:spLocks noChangeShapeType="1"/>
          </p:cNvSpPr>
          <p:nvPr/>
        </p:nvSpPr>
        <p:spPr bwMode="auto">
          <a:xfrm>
            <a:off x="2971800" y="2805113"/>
            <a:ext cx="1143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684213" y="2054225"/>
            <a:ext cx="7561262" cy="4313238"/>
            <a:chOff x="431" y="1253"/>
            <a:chExt cx="4763" cy="2717"/>
          </a:xfrm>
        </p:grpSpPr>
        <p:grpSp>
          <p:nvGrpSpPr>
            <p:cNvPr id="39941" name="Group 47"/>
            <p:cNvGrpSpPr>
              <a:grpSpLocks/>
            </p:cNvGrpSpPr>
            <p:nvPr/>
          </p:nvGrpSpPr>
          <p:grpSpPr bwMode="auto">
            <a:xfrm>
              <a:off x="2517" y="1888"/>
              <a:ext cx="1905" cy="1361"/>
              <a:chOff x="2517" y="1888"/>
              <a:chExt cx="1905" cy="1361"/>
            </a:xfrm>
          </p:grpSpPr>
          <p:sp>
            <p:nvSpPr>
              <p:cNvPr id="39967" name="Line 25"/>
              <p:cNvSpPr>
                <a:spLocks noChangeShapeType="1"/>
              </p:cNvSpPr>
              <p:nvPr/>
            </p:nvSpPr>
            <p:spPr bwMode="auto">
              <a:xfrm flipV="1">
                <a:off x="3288" y="1888"/>
                <a:ext cx="0" cy="136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9968" name="Text Box 24"/>
              <p:cNvSpPr txBox="1">
                <a:spLocks noChangeArrowheads="1"/>
              </p:cNvSpPr>
              <p:nvPr/>
            </p:nvSpPr>
            <p:spPr bwMode="auto">
              <a:xfrm>
                <a:off x="3379" y="2432"/>
                <a:ext cx="1043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2000" b="1" i="1">
                    <a:latin typeface="Calibri" pitchFamily="34" charset="0"/>
                    <a:cs typeface="Times New Roman" pitchFamily="18" charset="0"/>
                  </a:rPr>
                  <a:t>Fosforilasa </a:t>
                </a:r>
                <a:r>
                  <a:rPr lang="es-MX" sz="2000" b="1" i="1">
                    <a:solidFill>
                      <a:srgbClr val="C00000"/>
                    </a:solidFill>
                    <a:latin typeface="Calibri" pitchFamily="34" charset="0"/>
                    <a:cs typeface="Times New Roman" pitchFamily="18" charset="0"/>
                  </a:rPr>
                  <a:t>fosfatasa</a:t>
                </a:r>
                <a:endParaRPr lang="es-MX" sz="2000" b="1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39969" name="AutoShape 12"/>
              <p:cNvSpPr>
                <a:spLocks noChangeArrowheads="1"/>
              </p:cNvSpPr>
              <p:nvPr/>
            </p:nvSpPr>
            <p:spPr bwMode="auto">
              <a:xfrm rot="-5547786">
                <a:off x="2774" y="2629"/>
                <a:ext cx="677" cy="283"/>
              </a:xfrm>
              <a:prstGeom prst="curvedUpArrow">
                <a:avLst>
                  <a:gd name="adj1" fmla="val 47845"/>
                  <a:gd name="adj2" fmla="val 95689"/>
                  <a:gd name="adj3" fmla="val 3333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70" name="Text Box 8"/>
              <p:cNvSpPr txBox="1">
                <a:spLocks noChangeArrowheads="1"/>
              </p:cNvSpPr>
              <p:nvPr/>
            </p:nvSpPr>
            <p:spPr bwMode="auto">
              <a:xfrm>
                <a:off x="2517" y="2409"/>
                <a:ext cx="533" cy="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54000" tIns="118800"/>
              <a:lstStyle/>
              <a:p>
                <a:r>
                  <a:rPr lang="es-ES" sz="2000" b="1">
                    <a:latin typeface="Calibri" pitchFamily="34" charset="0"/>
                    <a:cs typeface="Times New Roman" pitchFamily="18" charset="0"/>
                  </a:rPr>
                  <a:t>  2 Pi</a:t>
                </a:r>
              </a:p>
              <a:p>
                <a:endParaRPr lang="es-ES" sz="2000" b="1">
                  <a:latin typeface="Calibri" pitchFamily="34" charset="0"/>
                </a:endParaRPr>
              </a:p>
              <a:p>
                <a:pPr eaLnBrk="0" hangingPunct="0"/>
                <a:r>
                  <a:rPr lang="es-ES" sz="2000" b="1">
                    <a:latin typeface="Calibri" pitchFamily="34" charset="0"/>
                    <a:cs typeface="Times New Roman" pitchFamily="18" charset="0"/>
                  </a:rPr>
                  <a:t>2 H</a:t>
                </a:r>
                <a:r>
                  <a:rPr lang="es-ES" sz="2000" b="1" baseline="-30000">
                    <a:latin typeface="Calibri" pitchFamily="34" charset="0"/>
                    <a:cs typeface="Times New Roman" pitchFamily="18" charset="0"/>
                  </a:rPr>
                  <a:t>2</a:t>
                </a:r>
                <a:r>
                  <a:rPr lang="es-ES" sz="2000" b="1">
                    <a:latin typeface="Calibri" pitchFamily="34" charset="0"/>
                    <a:cs typeface="Times New Roman" pitchFamily="18" charset="0"/>
                  </a:rPr>
                  <a:t>O</a:t>
                </a:r>
                <a:endParaRPr lang="es-ES" sz="2000" b="1">
                  <a:latin typeface="Calibri" pitchFamily="34" charset="0"/>
                </a:endParaRPr>
              </a:p>
            </p:txBody>
          </p:sp>
        </p:grpSp>
        <p:grpSp>
          <p:nvGrpSpPr>
            <p:cNvPr id="39942" name="Group 48"/>
            <p:cNvGrpSpPr>
              <a:grpSpLocks/>
            </p:cNvGrpSpPr>
            <p:nvPr/>
          </p:nvGrpSpPr>
          <p:grpSpPr bwMode="auto">
            <a:xfrm>
              <a:off x="608" y="1888"/>
              <a:ext cx="1863" cy="1361"/>
              <a:chOff x="608" y="1888"/>
              <a:chExt cx="1863" cy="1361"/>
            </a:xfrm>
          </p:grpSpPr>
          <p:sp>
            <p:nvSpPr>
              <p:cNvPr id="39963" name="Line 26"/>
              <p:cNvSpPr>
                <a:spLocks noChangeShapeType="1"/>
              </p:cNvSpPr>
              <p:nvPr/>
            </p:nvSpPr>
            <p:spPr bwMode="auto">
              <a:xfrm>
                <a:off x="1610" y="1888"/>
                <a:ext cx="0" cy="136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9964" name="Text Box 11"/>
              <p:cNvSpPr txBox="1">
                <a:spLocks noChangeArrowheads="1"/>
              </p:cNvSpPr>
              <p:nvPr/>
            </p:nvSpPr>
            <p:spPr bwMode="auto">
              <a:xfrm>
                <a:off x="608" y="2387"/>
                <a:ext cx="1047" cy="3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2000" b="1" i="1">
                    <a:latin typeface="Calibri" pitchFamily="34" charset="0"/>
                    <a:cs typeface="Times New Roman" pitchFamily="18" charset="0"/>
                  </a:rPr>
                  <a:t>Fosforilasa</a:t>
                </a:r>
                <a:endParaRPr lang="es-ES" sz="2000" b="1">
                  <a:latin typeface="Calibri" pitchFamily="34" charset="0"/>
                </a:endParaRPr>
              </a:p>
              <a:p>
                <a:pPr eaLnBrk="0" hangingPunct="0"/>
                <a:r>
                  <a:rPr lang="es-MX" sz="2000" b="1" i="1">
                    <a:solidFill>
                      <a:srgbClr val="C00000"/>
                    </a:solidFill>
                    <a:latin typeface="Calibri" pitchFamily="34" charset="0"/>
                    <a:cs typeface="Times New Roman" pitchFamily="18" charset="0"/>
                  </a:rPr>
                  <a:t>quinasa</a:t>
                </a:r>
                <a:endParaRPr lang="es-MX" sz="2000" b="1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39965" name="AutoShape 10"/>
              <p:cNvSpPr>
                <a:spLocks noChangeArrowheads="1"/>
              </p:cNvSpPr>
              <p:nvPr/>
            </p:nvSpPr>
            <p:spPr bwMode="auto">
              <a:xfrm>
                <a:off x="1658" y="2432"/>
                <a:ext cx="224" cy="725"/>
              </a:xfrm>
              <a:prstGeom prst="curvedRightArrow">
                <a:avLst>
                  <a:gd name="adj1" fmla="val 64732"/>
                  <a:gd name="adj2" fmla="val 129464"/>
                  <a:gd name="adj3" fmla="val 3333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66" name="Text Box 7"/>
              <p:cNvSpPr txBox="1">
                <a:spLocks noChangeArrowheads="1"/>
              </p:cNvSpPr>
              <p:nvPr/>
            </p:nvSpPr>
            <p:spPr bwMode="auto">
              <a:xfrm>
                <a:off x="1882" y="2478"/>
                <a:ext cx="589" cy="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2000" b="1">
                    <a:latin typeface="Calibri" pitchFamily="34" charset="0"/>
                    <a:cs typeface="Times New Roman" pitchFamily="18" charset="0"/>
                  </a:rPr>
                  <a:t>ATP</a:t>
                </a:r>
              </a:p>
              <a:p>
                <a:endParaRPr lang="es-ES" sz="2000" b="1">
                  <a:latin typeface="Calibri" pitchFamily="34" charset="0"/>
                </a:endParaRPr>
              </a:p>
              <a:p>
                <a:pPr eaLnBrk="0" hangingPunct="0"/>
                <a:r>
                  <a:rPr lang="es-MX" sz="2000" b="1">
                    <a:latin typeface="Calibri" pitchFamily="34" charset="0"/>
                    <a:cs typeface="Times New Roman" pitchFamily="18" charset="0"/>
                  </a:rPr>
                  <a:t>ADP</a:t>
                </a:r>
                <a:endParaRPr lang="es-MX" sz="2000" b="1">
                  <a:latin typeface="Calibri" pitchFamily="34" charset="0"/>
                </a:endParaRPr>
              </a:p>
            </p:txBody>
          </p:sp>
        </p:grpSp>
        <p:sp>
          <p:nvSpPr>
            <p:cNvPr id="39943" name="Text Box 40"/>
            <p:cNvSpPr txBox="1">
              <a:spLocks noChangeArrowheads="1"/>
            </p:cNvSpPr>
            <p:nvPr/>
          </p:nvSpPr>
          <p:spPr bwMode="auto">
            <a:xfrm>
              <a:off x="2106" y="1759"/>
              <a:ext cx="11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0" hangingPunct="0"/>
              <a:r>
                <a:rPr lang="es-MX" b="1" i="1">
                  <a:latin typeface="Calibri" pitchFamily="34" charset="0"/>
                </a:rPr>
                <a:t>Fosforilasa b</a:t>
              </a:r>
              <a:endParaRPr lang="es-ES" b="1">
                <a:latin typeface="Calibri" pitchFamily="34" charset="0"/>
              </a:endParaRPr>
            </a:p>
          </p:txBody>
        </p:sp>
        <p:grpSp>
          <p:nvGrpSpPr>
            <p:cNvPr id="39944" name="Group 46"/>
            <p:cNvGrpSpPr>
              <a:grpSpLocks/>
            </p:cNvGrpSpPr>
            <p:nvPr/>
          </p:nvGrpSpPr>
          <p:grpSpPr bwMode="auto">
            <a:xfrm>
              <a:off x="431" y="3294"/>
              <a:ext cx="3949" cy="676"/>
              <a:chOff x="431" y="3294"/>
              <a:chExt cx="3949" cy="676"/>
            </a:xfrm>
          </p:grpSpPr>
          <p:sp>
            <p:nvSpPr>
              <p:cNvPr id="39954" name="Line 23"/>
              <p:cNvSpPr>
                <a:spLocks noChangeShapeType="1"/>
              </p:cNvSpPr>
              <p:nvPr/>
            </p:nvSpPr>
            <p:spPr bwMode="auto">
              <a:xfrm>
                <a:off x="3243" y="3566"/>
                <a:ext cx="10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9955" name="Oval 22"/>
              <p:cNvSpPr>
                <a:spLocks noChangeArrowheads="1"/>
              </p:cNvSpPr>
              <p:nvPr/>
            </p:nvSpPr>
            <p:spPr bwMode="auto">
              <a:xfrm>
                <a:off x="3833" y="3339"/>
                <a:ext cx="547" cy="45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6" name="AutoShape 21" descr="10%"/>
              <p:cNvSpPr>
                <a:spLocks noChangeArrowheads="1"/>
              </p:cNvSpPr>
              <p:nvPr/>
            </p:nvSpPr>
            <p:spPr bwMode="auto">
              <a:xfrm>
                <a:off x="1363" y="3340"/>
                <a:ext cx="1155" cy="408"/>
              </a:xfrm>
              <a:prstGeom prst="parallelogram">
                <a:avLst>
                  <a:gd name="adj" fmla="val 70772"/>
                </a:avLst>
              </a:prstGeom>
              <a:pattFill prst="pct10">
                <a:fgClr>
                  <a:srgbClr val="FF3300"/>
                </a:fgClr>
                <a:bgClr>
                  <a:srgbClr val="FFFFFF"/>
                </a:bgClr>
              </a:patt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7" name="AutoShape 20" descr="10%"/>
              <p:cNvSpPr>
                <a:spLocks noChangeArrowheads="1"/>
              </p:cNvSpPr>
              <p:nvPr/>
            </p:nvSpPr>
            <p:spPr bwMode="auto">
              <a:xfrm>
                <a:off x="2224" y="3340"/>
                <a:ext cx="1155" cy="408"/>
              </a:xfrm>
              <a:prstGeom prst="parallelogram">
                <a:avLst>
                  <a:gd name="adj" fmla="val 70772"/>
                </a:avLst>
              </a:prstGeom>
              <a:pattFill prst="pct10">
                <a:fgClr>
                  <a:srgbClr val="FF3300"/>
                </a:fgClr>
                <a:bgClr>
                  <a:srgbClr val="FFFFFF"/>
                </a:bgClr>
              </a:patt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8" name="Oval 19"/>
              <p:cNvSpPr>
                <a:spLocks noChangeArrowheads="1"/>
              </p:cNvSpPr>
              <p:nvPr/>
            </p:nvSpPr>
            <p:spPr bwMode="auto">
              <a:xfrm>
                <a:off x="431" y="3294"/>
                <a:ext cx="485" cy="45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9" name="Text Box 18"/>
              <p:cNvSpPr txBox="1">
                <a:spLocks noChangeArrowheads="1"/>
              </p:cNvSpPr>
              <p:nvPr/>
            </p:nvSpPr>
            <p:spPr bwMode="auto">
              <a:xfrm>
                <a:off x="703" y="3385"/>
                <a:ext cx="1092" cy="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b="1">
                    <a:solidFill>
                      <a:srgbClr val="FF3300"/>
                    </a:solidFill>
                    <a:latin typeface="Calibri" pitchFamily="34" charset="0"/>
                    <a:cs typeface="Times New Roman" pitchFamily="18" charset="0"/>
                  </a:rPr>
                  <a:t>P</a:t>
                </a:r>
                <a:r>
                  <a:rPr lang="es-MX" b="1">
                    <a:latin typeface="Calibri" pitchFamily="34" charset="0"/>
                    <a:cs typeface="Times New Roman" pitchFamily="18" charset="0"/>
                  </a:rPr>
                  <a:t> -O-CH</a:t>
                </a:r>
                <a:r>
                  <a:rPr lang="es-MX" b="1" baseline="-30000">
                    <a:latin typeface="Calibri" pitchFamily="34" charset="0"/>
                    <a:cs typeface="Times New Roman" pitchFamily="18" charset="0"/>
                  </a:rPr>
                  <a:t>2</a:t>
                </a:r>
                <a:endParaRPr lang="es-MX" b="1">
                  <a:latin typeface="Calibri" pitchFamily="34" charset="0"/>
                </a:endParaRPr>
              </a:p>
            </p:txBody>
          </p:sp>
          <p:sp>
            <p:nvSpPr>
              <p:cNvPr id="39960" name="Text Box 17"/>
              <p:cNvSpPr txBox="1">
                <a:spLocks noChangeArrowheads="1"/>
              </p:cNvSpPr>
              <p:nvPr/>
            </p:nvSpPr>
            <p:spPr bwMode="auto">
              <a:xfrm>
                <a:off x="3334" y="3430"/>
                <a:ext cx="1043" cy="3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b="1">
                    <a:latin typeface="Calibri" pitchFamily="34" charset="0"/>
                    <a:cs typeface="Times New Roman" pitchFamily="18" charset="0"/>
                  </a:rPr>
                  <a:t>CH</a:t>
                </a:r>
                <a:r>
                  <a:rPr lang="es-MX" b="1" baseline="-30000">
                    <a:latin typeface="Calibri" pitchFamily="34" charset="0"/>
                    <a:cs typeface="Times New Roman" pitchFamily="18" charset="0"/>
                  </a:rPr>
                  <a:t>2</a:t>
                </a:r>
                <a:r>
                  <a:rPr lang="es-MX" b="1">
                    <a:latin typeface="Calibri" pitchFamily="34" charset="0"/>
                    <a:cs typeface="Times New Roman" pitchFamily="18" charset="0"/>
                  </a:rPr>
                  <a:t>-</a:t>
                </a:r>
                <a:r>
                  <a:rPr lang="es-MX" b="1" baseline="-30000">
                    <a:latin typeface="Calibri" pitchFamily="34" charset="0"/>
                    <a:cs typeface="Times New Roman" pitchFamily="18" charset="0"/>
                  </a:rPr>
                  <a:t> </a:t>
                </a:r>
                <a:r>
                  <a:rPr lang="es-MX" b="1">
                    <a:latin typeface="Calibri" pitchFamily="34" charset="0"/>
                    <a:cs typeface="Times New Roman" pitchFamily="18" charset="0"/>
                  </a:rPr>
                  <a:t>O- </a:t>
                </a:r>
                <a:r>
                  <a:rPr lang="es-MX" b="1">
                    <a:solidFill>
                      <a:srgbClr val="FF3300"/>
                    </a:solidFill>
                    <a:latin typeface="Calibri" pitchFamily="34" charset="0"/>
                    <a:cs typeface="Times New Roman" pitchFamily="18" charset="0"/>
                  </a:rPr>
                  <a:t>P</a:t>
                </a:r>
                <a:endParaRPr lang="es-MX" b="1">
                  <a:solidFill>
                    <a:srgbClr val="FF3300"/>
                  </a:solidFill>
                  <a:latin typeface="Calibri" pitchFamily="34" charset="0"/>
                </a:endParaRPr>
              </a:p>
            </p:txBody>
          </p:sp>
          <p:sp>
            <p:nvSpPr>
              <p:cNvPr id="39961" name="Line 14"/>
              <p:cNvSpPr>
                <a:spLocks noChangeShapeType="1"/>
              </p:cNvSpPr>
              <p:nvPr/>
            </p:nvSpPr>
            <p:spPr bwMode="auto">
              <a:xfrm>
                <a:off x="1383" y="3521"/>
                <a:ext cx="10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9962" name="Text Box 41"/>
              <p:cNvSpPr txBox="1">
                <a:spLocks noChangeArrowheads="1"/>
              </p:cNvSpPr>
              <p:nvPr/>
            </p:nvSpPr>
            <p:spPr bwMode="auto">
              <a:xfrm>
                <a:off x="1837" y="3739"/>
                <a:ext cx="108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 eaLnBrk="0" hangingPunct="0"/>
                <a:r>
                  <a:rPr lang="es-MX" b="1" i="1">
                    <a:latin typeface="Calibri" pitchFamily="34" charset="0"/>
                  </a:rPr>
                  <a:t>Fosforilasa a</a:t>
                </a:r>
                <a:endParaRPr lang="es-ES" b="1">
                  <a:latin typeface="Calibri" pitchFamily="34" charset="0"/>
                </a:endParaRPr>
              </a:p>
            </p:txBody>
          </p:sp>
        </p:grpSp>
        <p:sp>
          <p:nvSpPr>
            <p:cNvPr id="39945" name="Text Box 42"/>
            <p:cNvSpPr txBox="1">
              <a:spLocks noChangeArrowheads="1"/>
            </p:cNvSpPr>
            <p:nvPr/>
          </p:nvSpPr>
          <p:spPr bwMode="auto">
            <a:xfrm>
              <a:off x="1837" y="1984"/>
              <a:ext cx="145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s-MX" b="1">
                  <a:solidFill>
                    <a:schemeClr val="accent2"/>
                  </a:solidFill>
                  <a:latin typeface="Calibri" pitchFamily="34" charset="0"/>
                </a:rPr>
                <a:t>(menos activa)</a:t>
              </a:r>
              <a:endParaRPr lang="es-ES" b="1">
                <a:solidFill>
                  <a:schemeClr val="accent2"/>
                </a:solidFill>
                <a:latin typeface="Calibri" pitchFamily="34" charset="0"/>
              </a:endParaRPr>
            </a:p>
          </p:txBody>
        </p:sp>
        <p:sp>
          <p:nvSpPr>
            <p:cNvPr id="39946" name="Text Box 43"/>
            <p:cNvSpPr txBox="1">
              <a:spLocks noChangeArrowheads="1"/>
            </p:cNvSpPr>
            <p:nvPr/>
          </p:nvSpPr>
          <p:spPr bwMode="auto">
            <a:xfrm>
              <a:off x="3515" y="1706"/>
              <a:ext cx="16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0" hangingPunct="0"/>
              <a:r>
                <a:rPr lang="es-MX">
                  <a:solidFill>
                    <a:srgbClr val="5A1AE8"/>
                  </a:solidFill>
                  <a:latin typeface="Calibri" pitchFamily="34" charset="0"/>
                </a:rPr>
                <a:t>(Cadena lateral de Ser)</a:t>
              </a:r>
              <a:endParaRPr lang="es-ES">
                <a:solidFill>
                  <a:srgbClr val="5A1AE8"/>
                </a:solidFill>
                <a:latin typeface="Calibri" pitchFamily="34" charset="0"/>
              </a:endParaRPr>
            </a:p>
          </p:txBody>
        </p:sp>
        <p:grpSp>
          <p:nvGrpSpPr>
            <p:cNvPr id="39947" name="Group 45"/>
            <p:cNvGrpSpPr>
              <a:grpSpLocks/>
            </p:cNvGrpSpPr>
            <p:nvPr/>
          </p:nvGrpSpPr>
          <p:grpSpPr bwMode="auto">
            <a:xfrm>
              <a:off x="885" y="1253"/>
              <a:ext cx="3447" cy="516"/>
              <a:chOff x="885" y="1253"/>
              <a:chExt cx="3447" cy="516"/>
            </a:xfrm>
          </p:grpSpPr>
          <p:sp>
            <p:nvSpPr>
              <p:cNvPr id="39948" name="Line 4"/>
              <p:cNvSpPr>
                <a:spLocks noChangeShapeType="1"/>
              </p:cNvSpPr>
              <p:nvPr/>
            </p:nvSpPr>
            <p:spPr bwMode="auto">
              <a:xfrm>
                <a:off x="1493" y="1525"/>
                <a:ext cx="7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9949" name="Rectangle 28" descr="10%"/>
              <p:cNvSpPr>
                <a:spLocks noChangeArrowheads="1"/>
              </p:cNvSpPr>
              <p:nvPr/>
            </p:nvSpPr>
            <p:spPr bwMode="auto">
              <a:xfrm>
                <a:off x="1610" y="1253"/>
                <a:ext cx="817" cy="516"/>
              </a:xfrm>
              <a:prstGeom prst="rect">
                <a:avLst/>
              </a:prstGeom>
              <a:pattFill prst="pct10">
                <a:fgClr>
                  <a:srgbClr val="5A1AE8"/>
                </a:fgClr>
                <a:bgClr>
                  <a:srgbClr val="FFFFFF"/>
                </a:bgClr>
              </a:pattFill>
              <a:ln w="9525">
                <a:solidFill>
                  <a:srgbClr val="5A1AE8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0" name="Rectangle 27" descr="10%"/>
              <p:cNvSpPr>
                <a:spLocks noChangeArrowheads="1"/>
              </p:cNvSpPr>
              <p:nvPr/>
            </p:nvSpPr>
            <p:spPr bwMode="auto">
              <a:xfrm>
                <a:off x="2426" y="1253"/>
                <a:ext cx="953" cy="516"/>
              </a:xfrm>
              <a:prstGeom prst="rect">
                <a:avLst/>
              </a:prstGeom>
              <a:pattFill prst="pct10">
                <a:fgClr>
                  <a:srgbClr val="5A1AE8"/>
                </a:fgClr>
                <a:bgClr>
                  <a:srgbClr val="FFFFFF"/>
                </a:bgClr>
              </a:pattFill>
              <a:ln w="9525">
                <a:solidFill>
                  <a:srgbClr val="5A1AE8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9951" name="Text Box 38"/>
              <p:cNvSpPr txBox="1">
                <a:spLocks noChangeArrowheads="1"/>
              </p:cNvSpPr>
              <p:nvPr/>
            </p:nvSpPr>
            <p:spPr bwMode="auto">
              <a:xfrm>
                <a:off x="3470" y="1389"/>
                <a:ext cx="86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MX" b="1">
                    <a:latin typeface="Calibri" pitchFamily="34" charset="0"/>
                  </a:rPr>
                  <a:t>CH</a:t>
                </a:r>
                <a:r>
                  <a:rPr lang="es-MX" b="1" baseline="-25000">
                    <a:latin typeface="Calibri" pitchFamily="34" charset="0"/>
                  </a:rPr>
                  <a:t>2</a:t>
                </a:r>
                <a:r>
                  <a:rPr lang="es-MX" b="1">
                    <a:latin typeface="Calibri" pitchFamily="34" charset="0"/>
                  </a:rPr>
                  <a:t>- HO</a:t>
                </a:r>
                <a:endParaRPr lang="es-ES" b="1">
                  <a:latin typeface="Calibri" pitchFamily="34" charset="0"/>
                </a:endParaRPr>
              </a:p>
            </p:txBody>
          </p:sp>
          <p:sp>
            <p:nvSpPr>
              <p:cNvPr id="39952" name="Text Box 39"/>
              <p:cNvSpPr txBox="1">
                <a:spLocks noChangeArrowheads="1"/>
              </p:cNvSpPr>
              <p:nvPr/>
            </p:nvSpPr>
            <p:spPr bwMode="auto">
              <a:xfrm>
                <a:off x="885" y="1389"/>
                <a:ext cx="6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MX" b="1">
                    <a:latin typeface="Calibri" pitchFamily="34" charset="0"/>
                  </a:rPr>
                  <a:t>HO-CH</a:t>
                </a:r>
                <a:r>
                  <a:rPr lang="es-MX" b="1" baseline="-25000">
                    <a:latin typeface="Calibri" pitchFamily="34" charset="0"/>
                  </a:rPr>
                  <a:t>2</a:t>
                </a:r>
                <a:endParaRPr lang="es-ES" b="1" baseline="-25000">
                  <a:latin typeface="Calibri" pitchFamily="34" charset="0"/>
                </a:endParaRPr>
              </a:p>
            </p:txBody>
          </p:sp>
          <p:sp>
            <p:nvSpPr>
              <p:cNvPr id="39953" name="Line 44"/>
              <p:cNvSpPr>
                <a:spLocks noChangeShapeType="1"/>
              </p:cNvSpPr>
              <p:nvPr/>
            </p:nvSpPr>
            <p:spPr bwMode="auto">
              <a:xfrm>
                <a:off x="3398" y="1525"/>
                <a:ext cx="7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</p:grpSp>
      <p:sp>
        <p:nvSpPr>
          <p:cNvPr id="39940" name="Rectangle 50"/>
          <p:cNvSpPr>
            <a:spLocks noChangeArrowheads="1"/>
          </p:cNvSpPr>
          <p:nvPr/>
        </p:nvSpPr>
        <p:spPr bwMode="auto">
          <a:xfrm>
            <a:off x="673100" y="490538"/>
            <a:ext cx="8229600" cy="11430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REGULACIÓN POR MODIFICACIÓN COVALENTE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REGULACIÓN POR PROTEÓLISIS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b="1" smtClean="0"/>
              <a:t>Por eliminación de una cadena peptídica, </a:t>
            </a:r>
            <a:r>
              <a:rPr lang="es-ES" sz="2400" b="1" smtClean="0">
                <a:solidFill>
                  <a:srgbClr val="0099FF"/>
                </a:solidFill>
              </a:rPr>
              <a:t>enzimas inactivas </a:t>
            </a:r>
            <a:r>
              <a:rPr lang="es-ES" sz="2400" b="1" smtClean="0"/>
              <a:t>se convierten en </a:t>
            </a:r>
            <a:r>
              <a:rPr lang="es-ES" sz="2400" b="1" smtClean="0">
                <a:solidFill>
                  <a:srgbClr val="FF5050"/>
                </a:solidFill>
              </a:rPr>
              <a:t>enzimas activas</a:t>
            </a:r>
            <a:r>
              <a:rPr lang="es-ES" sz="2400" b="1" smtClean="0"/>
              <a:t> y viceversa.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/>
          </a:p>
          <a:p>
            <a:pPr eaLnBrk="1" hangingPunct="1">
              <a:lnSpc>
                <a:spcPct val="90000"/>
              </a:lnSpc>
            </a:pPr>
            <a:r>
              <a:rPr lang="es-ES" sz="2400" b="1" smtClean="0"/>
              <a:t>Las enzimas digestivas: </a:t>
            </a:r>
            <a:r>
              <a:rPr lang="es-ES" sz="2400" b="1" smtClean="0">
                <a:solidFill>
                  <a:srgbClr val="0099FF"/>
                </a:solidFill>
              </a:rPr>
              <a:t>pepsinógeno</a:t>
            </a:r>
            <a:r>
              <a:rPr lang="es-ES" sz="2400" b="1" smtClean="0"/>
              <a:t> y </a:t>
            </a:r>
            <a:r>
              <a:rPr lang="es-ES" sz="2400" b="1" smtClean="0">
                <a:solidFill>
                  <a:srgbClr val="0099FF"/>
                </a:solidFill>
              </a:rPr>
              <a:t>quimotripsinógeno</a:t>
            </a:r>
            <a:r>
              <a:rPr lang="es-ES" sz="2400" b="1" smtClean="0"/>
              <a:t> se convierten en las enzimas activas </a:t>
            </a:r>
            <a:r>
              <a:rPr lang="es-ES" sz="2400" b="1" smtClean="0">
                <a:solidFill>
                  <a:srgbClr val="FF5050"/>
                </a:solidFill>
              </a:rPr>
              <a:t>pepsina</a:t>
            </a:r>
            <a:r>
              <a:rPr lang="es-ES" sz="2400" b="1" smtClean="0"/>
              <a:t> y </a:t>
            </a:r>
            <a:r>
              <a:rPr lang="es-ES" sz="2400" b="1" smtClean="0">
                <a:solidFill>
                  <a:srgbClr val="FF5050"/>
                </a:solidFill>
              </a:rPr>
              <a:t>tripsina.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>
              <a:solidFill>
                <a:srgbClr val="FF505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400" b="1" smtClean="0"/>
              <a:t>Suele ocurrir una activación secuencial produciéndose una cascada de activaciones. Ej. Coagulación sanguínea.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b="1" smtClean="0"/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2916238" y="2708275"/>
            <a:ext cx="2879725" cy="58896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ZIMÓGENOS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nimBg="1"/>
      <p:bldP spid="108547" grpId="0" build="p"/>
      <p:bldP spid="10854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22338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ISOENZIMAS</a:t>
            </a:r>
          </a:p>
        </p:txBody>
      </p:sp>
      <p:sp>
        <p:nvSpPr>
          <p:cNvPr id="32823" name="Text Box 55"/>
          <p:cNvSpPr txBox="1">
            <a:spLocks noChangeArrowheads="1"/>
          </p:cNvSpPr>
          <p:nvPr/>
        </p:nvSpPr>
        <p:spPr bwMode="auto">
          <a:xfrm>
            <a:off x="468313" y="1412875"/>
            <a:ext cx="8064500" cy="11699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 Diferentes formas moleculares de una       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     misma enzima.</a:t>
            </a:r>
          </a:p>
        </p:txBody>
      </p:sp>
      <p:sp>
        <p:nvSpPr>
          <p:cNvPr id="32824" name="Text Box 56"/>
          <p:cNvSpPr txBox="1">
            <a:spLocks noChangeArrowheads="1"/>
          </p:cNvSpPr>
          <p:nvPr/>
        </p:nvSpPr>
        <p:spPr bwMode="auto">
          <a:xfrm>
            <a:off x="539750" y="5300663"/>
            <a:ext cx="8459788" cy="11699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Catalizan la misma reacción, actuando sobre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   el mismo sustrato para dar el mismo producto</a:t>
            </a:r>
          </a:p>
        </p:txBody>
      </p:sp>
      <p:sp>
        <p:nvSpPr>
          <p:cNvPr id="32826" name="Text Box 58"/>
          <p:cNvSpPr txBox="1">
            <a:spLocks noChangeArrowheads="1"/>
          </p:cNvSpPr>
          <p:nvPr/>
        </p:nvSpPr>
        <p:spPr bwMode="auto">
          <a:xfrm>
            <a:off x="468313" y="2781300"/>
            <a:ext cx="7704137" cy="5286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 Son sintetizadas por genes diferentes</a:t>
            </a:r>
          </a:p>
        </p:txBody>
      </p:sp>
      <p:sp>
        <p:nvSpPr>
          <p:cNvPr id="32828" name="Text Box 60"/>
          <p:cNvSpPr txBox="1">
            <a:spLocks noChangeArrowheads="1"/>
          </p:cNvSpPr>
          <p:nvPr/>
        </p:nvSpPr>
        <p:spPr bwMode="auto">
          <a:xfrm>
            <a:off x="468313" y="3573463"/>
            <a:ext cx="8316912" cy="11699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 Tienen diferente composición aminoacídica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por lo que pueden separarse por electroforesis.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  <p:bldP spid="32823" grpId="0" animBg="1"/>
      <p:bldP spid="32824" grpId="0" animBg="1"/>
      <p:bldP spid="32826" grpId="0" animBg="1"/>
      <p:bldP spid="328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accent2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ACTIVIDAD ENZIMÁTICA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500188"/>
            <a:ext cx="8675688" cy="511333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800" b="1" i="1" dirty="0" smtClean="0"/>
              <a:t>Formas de expresar la Actividad de una Enzima</a:t>
            </a: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b="1" u="sng" dirty="0" smtClean="0"/>
              <a:t>Unidades Internacionales (UI)</a:t>
            </a:r>
            <a:r>
              <a:rPr lang="es-ES" sz="2800" b="1" dirty="0" smtClean="0"/>
              <a:t>                                                                                   </a:t>
            </a:r>
            <a:r>
              <a:rPr lang="es-ES" sz="2800" b="1" dirty="0" smtClean="0">
                <a:solidFill>
                  <a:schemeClr val="accent2"/>
                </a:solidFill>
              </a:rPr>
              <a:t>Cantidad de enzima que cataliza la transformación de </a:t>
            </a: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800" b="1" dirty="0" smtClean="0">
                <a:solidFill>
                  <a:schemeClr val="accent2"/>
                </a:solidFill>
              </a:rPr>
              <a:t>		1 </a:t>
            </a:r>
            <a:r>
              <a:rPr lang="es-ES" sz="2800" b="1" dirty="0" smtClean="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s-ES" sz="2800" b="1" dirty="0" smtClean="0">
                <a:solidFill>
                  <a:schemeClr val="accent2"/>
                </a:solidFill>
              </a:rPr>
              <a:t>mol de S por minuto</a:t>
            </a: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800" b="1" dirty="0" smtClean="0">
              <a:solidFill>
                <a:schemeClr val="accent2"/>
              </a:solidFill>
            </a:endParaRP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800" b="1" dirty="0" smtClean="0">
              <a:solidFill>
                <a:schemeClr val="accent2"/>
              </a:solidFill>
            </a:endParaRP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b="1" u="sng" dirty="0" smtClean="0"/>
              <a:t>Actividad Molecular ó Numero de Recambio</a:t>
            </a:r>
            <a:r>
              <a:rPr lang="es-ES" sz="2800" b="1" dirty="0" smtClean="0"/>
              <a:t>        </a:t>
            </a:r>
            <a:r>
              <a:rPr lang="es-ES" sz="2800" b="1" dirty="0" smtClean="0">
                <a:solidFill>
                  <a:schemeClr val="accent2"/>
                </a:solidFill>
              </a:rPr>
              <a:t>Moléculas de S convertibles en P por unidad de tiempo y por molécula de enzima</a:t>
            </a: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800" b="1" dirty="0" smtClean="0">
              <a:solidFill>
                <a:schemeClr val="accent2"/>
              </a:solidFill>
            </a:endParaRPr>
          </a:p>
          <a:p>
            <a:pPr marL="177800" indent="-1778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800" b="1" dirty="0" smtClean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948488" y="299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>
              <a:latin typeface="Calibri" pitchFamily="34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364163" y="2565400"/>
            <a:ext cx="1944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>
              <a:latin typeface="Calibri" pitchFamily="34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357688" y="3214688"/>
            <a:ext cx="4103687" cy="871537"/>
            <a:chOff x="2699" y="1570"/>
            <a:chExt cx="2585" cy="549"/>
          </a:xfrm>
        </p:grpSpPr>
        <p:sp>
          <p:nvSpPr>
            <p:cNvPr id="9229" name="Text Box 6"/>
            <p:cNvSpPr txBox="1">
              <a:spLocks noChangeArrowheads="1"/>
            </p:cNvSpPr>
            <p:nvPr/>
          </p:nvSpPr>
          <p:spPr bwMode="auto">
            <a:xfrm>
              <a:off x="2699" y="1752"/>
              <a:ext cx="7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U.I.E. =</a:t>
              </a:r>
            </a:p>
          </p:txBody>
        </p:sp>
        <p:sp>
          <p:nvSpPr>
            <p:cNvPr id="9230" name="Text Box 7"/>
            <p:cNvSpPr txBox="1">
              <a:spLocks noChangeArrowheads="1"/>
            </p:cNvSpPr>
            <p:nvPr/>
          </p:nvSpPr>
          <p:spPr bwMode="auto">
            <a:xfrm>
              <a:off x="3288" y="1570"/>
              <a:ext cx="199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Symbol" pitchFamily="18" charset="2"/>
                </a:rPr>
                <a:t>m</a:t>
              </a:r>
              <a:r>
                <a:rPr lang="es-ES" b="1">
                  <a:latin typeface="Calibri" pitchFamily="34" charset="0"/>
                </a:rPr>
                <a:t>mol de S transformados</a:t>
              </a:r>
              <a:endParaRPr lang="es-ES" b="1">
                <a:latin typeface="Symbol" pitchFamily="18" charset="2"/>
              </a:endParaRPr>
            </a:p>
          </p:txBody>
        </p:sp>
        <p:sp>
          <p:nvSpPr>
            <p:cNvPr id="9231" name="Text Box 8"/>
            <p:cNvSpPr txBox="1">
              <a:spLocks noChangeArrowheads="1"/>
            </p:cNvSpPr>
            <p:nvPr/>
          </p:nvSpPr>
          <p:spPr bwMode="auto">
            <a:xfrm>
              <a:off x="3878" y="1888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min</a:t>
              </a:r>
            </a:p>
          </p:txBody>
        </p:sp>
        <p:sp>
          <p:nvSpPr>
            <p:cNvPr id="9232" name="Line 9"/>
            <p:cNvSpPr>
              <a:spLocks noChangeShapeType="1"/>
            </p:cNvSpPr>
            <p:nvPr/>
          </p:nvSpPr>
          <p:spPr bwMode="auto">
            <a:xfrm>
              <a:off x="3334" y="1842"/>
              <a:ext cx="19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23915" name="Text Box 11"/>
          <p:cNvSpPr txBox="1">
            <a:spLocks noChangeArrowheads="1"/>
          </p:cNvSpPr>
          <p:nvPr/>
        </p:nvSpPr>
        <p:spPr bwMode="auto">
          <a:xfrm>
            <a:off x="500063" y="3429000"/>
            <a:ext cx="316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alibri" pitchFamily="34" charset="0"/>
              </a:rPr>
              <a:t>(1 katal = 6 x 10</a:t>
            </a:r>
            <a:r>
              <a:rPr lang="es-ES" b="1" baseline="30000">
                <a:latin typeface="Calibri" pitchFamily="34" charset="0"/>
              </a:rPr>
              <a:t>7</a:t>
            </a:r>
            <a:r>
              <a:rPr lang="es-ES" b="1">
                <a:latin typeface="Calibri" pitchFamily="34" charset="0"/>
              </a:rPr>
              <a:t> U.I.E.)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000375" y="5357813"/>
            <a:ext cx="5724525" cy="908050"/>
            <a:chOff x="2154" y="3748"/>
            <a:chExt cx="3606" cy="572"/>
          </a:xfrm>
        </p:grpSpPr>
        <p:sp>
          <p:nvSpPr>
            <p:cNvPr id="9225" name="Text Box 18"/>
            <p:cNvSpPr txBox="1">
              <a:spLocks noChangeArrowheads="1"/>
            </p:cNvSpPr>
            <p:nvPr/>
          </p:nvSpPr>
          <p:spPr bwMode="auto">
            <a:xfrm>
              <a:off x="2154" y="3957"/>
              <a:ext cx="16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Actividad molecular = </a:t>
              </a:r>
            </a:p>
          </p:txBody>
        </p:sp>
        <p:sp>
          <p:nvSpPr>
            <p:cNvPr id="9226" name="Text Box 20"/>
            <p:cNvSpPr txBox="1">
              <a:spLocks noChangeArrowheads="1"/>
            </p:cNvSpPr>
            <p:nvPr/>
          </p:nvSpPr>
          <p:spPr bwMode="auto">
            <a:xfrm>
              <a:off x="4014" y="4089"/>
              <a:ext cx="12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Mol de enzima</a:t>
              </a:r>
            </a:p>
          </p:txBody>
        </p:sp>
        <p:sp>
          <p:nvSpPr>
            <p:cNvPr id="9227" name="Line 21"/>
            <p:cNvSpPr>
              <a:spLocks noChangeShapeType="1"/>
            </p:cNvSpPr>
            <p:nvPr/>
          </p:nvSpPr>
          <p:spPr bwMode="auto">
            <a:xfrm>
              <a:off x="3787" y="4020"/>
              <a:ext cx="17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9228" name="Text Box 24"/>
            <p:cNvSpPr txBox="1">
              <a:spLocks noChangeArrowheads="1"/>
            </p:cNvSpPr>
            <p:nvPr/>
          </p:nvSpPr>
          <p:spPr bwMode="auto">
            <a:xfrm>
              <a:off x="3470" y="3748"/>
              <a:ext cx="22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Symbol" pitchFamily="18" charset="2"/>
                </a:rPr>
                <a:t>m</a:t>
              </a:r>
              <a:r>
                <a:rPr lang="es-ES" b="1">
                  <a:latin typeface="Calibri" pitchFamily="34" charset="0"/>
                </a:rPr>
                <a:t>mol de S transformados/min</a:t>
              </a:r>
              <a:endParaRPr lang="es-ES" b="1">
                <a:latin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39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23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23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 animBg="1"/>
      <p:bldP spid="123907" grpId="0" build="p" animBg="1"/>
      <p:bldP spid="1239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rgbClr val="5A1AE8"/>
            </a:solidFill>
          </a:ln>
        </p:spPr>
        <p:txBody>
          <a:bodyPr/>
          <a:lstStyle/>
          <a:p>
            <a:pPr eaLnBrk="1" hangingPunct="1"/>
            <a:r>
              <a:rPr lang="es-ES" sz="3200" i="1" smtClean="0"/>
              <a:t>Lactato deshidrogenasa</a:t>
            </a:r>
            <a:r>
              <a:rPr lang="es-ES" sz="3200" smtClean="0"/>
              <a:t> (LDH)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1042988" y="1628775"/>
            <a:ext cx="7489825" cy="1382713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solidFill>
                  <a:schemeClr val="accent2"/>
                </a:solidFill>
                <a:latin typeface="Calibri" pitchFamily="34" charset="0"/>
              </a:rPr>
              <a:t>Presenta 5 isoenzimas con distinta composición en cuanto a sus subunidades y c/u es específica de un tejido.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755650" y="3357563"/>
            <a:ext cx="7200900" cy="5286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latin typeface="Calibri" pitchFamily="34" charset="0"/>
              </a:rPr>
              <a:t>H</a:t>
            </a:r>
            <a:r>
              <a:rPr lang="es-ES" sz="2800" b="1" baseline="-25000">
                <a:latin typeface="Calibri" pitchFamily="34" charset="0"/>
              </a:rPr>
              <a:t>4</a:t>
            </a:r>
            <a:r>
              <a:rPr lang="es-ES" sz="2800" b="1">
                <a:latin typeface="Calibri" pitchFamily="34" charset="0"/>
              </a:rPr>
              <a:t>	    H</a:t>
            </a:r>
            <a:r>
              <a:rPr lang="es-ES" sz="2800" b="1" baseline="-25000">
                <a:latin typeface="Calibri" pitchFamily="34" charset="0"/>
              </a:rPr>
              <a:t>3</a:t>
            </a:r>
            <a:r>
              <a:rPr lang="es-ES" sz="2800" b="1">
                <a:latin typeface="Calibri" pitchFamily="34" charset="0"/>
              </a:rPr>
              <a:t>M	H</a:t>
            </a:r>
            <a:r>
              <a:rPr lang="es-ES" sz="2800" b="1" baseline="-25000">
                <a:latin typeface="Calibri" pitchFamily="34" charset="0"/>
              </a:rPr>
              <a:t>2</a:t>
            </a:r>
            <a:r>
              <a:rPr lang="es-ES" sz="2800" b="1">
                <a:latin typeface="Calibri" pitchFamily="34" charset="0"/>
              </a:rPr>
              <a:t>M</a:t>
            </a:r>
            <a:r>
              <a:rPr lang="es-ES" sz="2800" b="1" baseline="-25000">
                <a:latin typeface="Calibri" pitchFamily="34" charset="0"/>
              </a:rPr>
              <a:t>2</a:t>
            </a:r>
            <a:r>
              <a:rPr lang="es-ES" sz="2800" b="1">
                <a:latin typeface="Calibri" pitchFamily="34" charset="0"/>
              </a:rPr>
              <a:t> 	HM</a:t>
            </a:r>
            <a:r>
              <a:rPr lang="es-ES" sz="2800" b="1" baseline="-25000">
                <a:latin typeface="Calibri" pitchFamily="34" charset="0"/>
              </a:rPr>
              <a:t>3</a:t>
            </a:r>
            <a:r>
              <a:rPr lang="es-ES" sz="2800" b="1">
                <a:latin typeface="Calibri" pitchFamily="34" charset="0"/>
              </a:rPr>
              <a:t>		 M</a:t>
            </a:r>
            <a:r>
              <a:rPr lang="es-ES" sz="2800" b="1" baseline="-25000">
                <a:latin typeface="Calibri" pitchFamily="34" charset="0"/>
              </a:rPr>
              <a:t>4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2428875" y="4286250"/>
            <a:ext cx="403225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latin typeface="Calibri" pitchFamily="34" charset="0"/>
              </a:rPr>
              <a:t>M &gt; Músculo</a:t>
            </a:r>
          </a:p>
          <a:p>
            <a:pPr>
              <a:spcBef>
                <a:spcPct val="50000"/>
              </a:spcBef>
            </a:pPr>
            <a:r>
              <a:rPr lang="es-ES" sz="2800" b="1">
                <a:latin typeface="Calibri" pitchFamily="34" charset="0"/>
              </a:rPr>
              <a:t>H &gt; Corazón </a:t>
            </a:r>
          </a:p>
        </p:txBody>
      </p:sp>
      <p:grpSp>
        <p:nvGrpSpPr>
          <p:cNvPr id="43014" name="Group 6"/>
          <p:cNvGrpSpPr>
            <a:grpSpLocks noChangeAspect="1"/>
          </p:cNvGrpSpPr>
          <p:nvPr/>
        </p:nvGrpSpPr>
        <p:grpSpPr bwMode="auto">
          <a:xfrm>
            <a:off x="1714500" y="5786438"/>
            <a:ext cx="6715125" cy="360362"/>
            <a:chOff x="1832" y="5997"/>
            <a:chExt cx="7522" cy="567"/>
          </a:xfrm>
        </p:grpSpPr>
        <p:sp>
          <p:nvSpPr>
            <p:cNvPr id="43015" name="AutoShape 7"/>
            <p:cNvSpPr>
              <a:spLocks noChangeAspect="1" noChangeArrowheads="1"/>
            </p:cNvSpPr>
            <p:nvPr/>
          </p:nvSpPr>
          <p:spPr bwMode="auto">
            <a:xfrm>
              <a:off x="2552" y="5997"/>
              <a:ext cx="6802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 sz="2000" b="1">
                <a:solidFill>
                  <a:srgbClr val="C00000"/>
                </a:solidFill>
              </a:endParaRPr>
            </a:p>
          </p:txBody>
        </p:sp>
        <p:sp>
          <p:nvSpPr>
            <p:cNvPr id="43016" name="Text Box 8"/>
            <p:cNvSpPr txBox="1">
              <a:spLocks noChangeArrowheads="1"/>
            </p:cNvSpPr>
            <p:nvPr/>
          </p:nvSpPr>
          <p:spPr bwMode="auto">
            <a:xfrm>
              <a:off x="1832" y="5997"/>
              <a:ext cx="7522" cy="56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s-AR" sz="2000" b="1">
                  <a:solidFill>
                    <a:srgbClr val="C00000"/>
                  </a:solidFill>
                  <a:latin typeface="Calibri" pitchFamily="34" charset="0"/>
                </a:rPr>
                <a:t>Piruvato  +  NADH                                  Lactato  +  NAD</a:t>
              </a:r>
              <a:r>
                <a:rPr lang="es-AR" sz="2000" b="1" baseline="30000">
                  <a:solidFill>
                    <a:srgbClr val="C00000"/>
                  </a:solidFill>
                  <a:latin typeface="Calibri" pitchFamily="34" charset="0"/>
                </a:rPr>
                <a:t>+</a:t>
              </a:r>
              <a:endParaRPr lang="es-AR" sz="2000" b="1">
                <a:solidFill>
                  <a:srgbClr val="C00000"/>
                </a:solidFill>
              </a:endParaRPr>
            </a:p>
          </p:txBody>
        </p:sp>
        <p:sp>
          <p:nvSpPr>
            <p:cNvPr id="43017" name="Line 9"/>
            <p:cNvSpPr>
              <a:spLocks noChangeShapeType="1"/>
            </p:cNvSpPr>
            <p:nvPr/>
          </p:nvSpPr>
          <p:spPr bwMode="auto">
            <a:xfrm>
              <a:off x="4313" y="6334"/>
              <a:ext cx="1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cxnSp>
          <p:nvCxnSpPr>
            <p:cNvPr id="43018" name="AutoShape 10"/>
            <p:cNvCxnSpPr>
              <a:cxnSpLocks noChangeShapeType="1"/>
            </p:cNvCxnSpPr>
            <p:nvPr/>
          </p:nvCxnSpPr>
          <p:spPr bwMode="auto">
            <a:xfrm flipH="1">
              <a:off x="4313" y="6109"/>
              <a:ext cx="156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 animBg="1"/>
      <p:bldP spid="38921" grpId="0" animBg="1"/>
      <p:bldP spid="38922" grpId="0" animBg="1"/>
      <p:bldP spid="3892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rgbClr val="5A1AE8"/>
            </a:solidFill>
          </a:ln>
        </p:spPr>
        <p:txBody>
          <a:bodyPr/>
          <a:lstStyle/>
          <a:p>
            <a:pPr eaLnBrk="1" hangingPunct="1"/>
            <a:r>
              <a:rPr lang="es-ES" sz="3200" smtClean="0">
                <a:solidFill>
                  <a:srgbClr val="C00000"/>
                </a:solidFill>
              </a:rPr>
              <a:t>Ejemplo de isoenzimas: </a:t>
            </a:r>
            <a:br>
              <a:rPr lang="es-ES" sz="3200" smtClean="0">
                <a:solidFill>
                  <a:srgbClr val="C00000"/>
                </a:solidFill>
              </a:rPr>
            </a:br>
            <a:r>
              <a:rPr lang="es-ES" sz="3200" i="1" smtClean="0">
                <a:solidFill>
                  <a:srgbClr val="C00000"/>
                </a:solidFill>
              </a:rPr>
              <a:t>Glucoquinasa y Hexoquinasa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33613" y="1484313"/>
            <a:ext cx="6696075" cy="4465637"/>
            <a:chOff x="1344" y="1774"/>
            <a:chExt cx="8097" cy="5981"/>
          </a:xfrm>
        </p:grpSpPr>
        <p:sp>
          <p:nvSpPr>
            <p:cNvPr id="44037" name="Line 6"/>
            <p:cNvSpPr>
              <a:spLocks noChangeShapeType="1"/>
            </p:cNvSpPr>
            <p:nvPr/>
          </p:nvSpPr>
          <p:spPr bwMode="auto">
            <a:xfrm>
              <a:off x="2778" y="1774"/>
              <a:ext cx="0" cy="50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44038" name="Line 7"/>
            <p:cNvSpPr>
              <a:spLocks noChangeShapeType="1"/>
            </p:cNvSpPr>
            <p:nvPr/>
          </p:nvSpPr>
          <p:spPr bwMode="auto">
            <a:xfrm flipV="1">
              <a:off x="2778" y="5343"/>
              <a:ext cx="612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grpSp>
          <p:nvGrpSpPr>
            <p:cNvPr id="44039" name="Group 8"/>
            <p:cNvGrpSpPr>
              <a:grpSpLocks/>
            </p:cNvGrpSpPr>
            <p:nvPr/>
          </p:nvGrpSpPr>
          <p:grpSpPr bwMode="auto">
            <a:xfrm>
              <a:off x="2778" y="4290"/>
              <a:ext cx="1260" cy="2520"/>
              <a:chOff x="2781" y="4290"/>
              <a:chExt cx="1260" cy="2520"/>
            </a:xfrm>
          </p:grpSpPr>
          <p:sp>
            <p:nvSpPr>
              <p:cNvPr id="44055" name="Line 9"/>
              <p:cNvSpPr>
                <a:spLocks noChangeShapeType="1"/>
              </p:cNvSpPr>
              <p:nvPr/>
            </p:nvSpPr>
            <p:spPr bwMode="auto">
              <a:xfrm>
                <a:off x="2781" y="4297"/>
                <a:ext cx="1260" cy="0"/>
              </a:xfrm>
              <a:prstGeom prst="line">
                <a:avLst/>
              </a:prstGeom>
              <a:noFill/>
              <a:ln w="22225" cap="rnd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4056" name="Line 10"/>
              <p:cNvSpPr>
                <a:spLocks noChangeShapeType="1"/>
              </p:cNvSpPr>
              <p:nvPr/>
            </p:nvSpPr>
            <p:spPr bwMode="auto">
              <a:xfrm>
                <a:off x="4041" y="4290"/>
                <a:ext cx="0" cy="2520"/>
              </a:xfrm>
              <a:prstGeom prst="line">
                <a:avLst/>
              </a:prstGeom>
              <a:noFill/>
              <a:ln w="22225" cap="rnd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44040" name="Line 11"/>
            <p:cNvSpPr>
              <a:spLocks noChangeShapeType="1"/>
            </p:cNvSpPr>
            <p:nvPr/>
          </p:nvSpPr>
          <p:spPr bwMode="auto">
            <a:xfrm>
              <a:off x="7101" y="5557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44041" name="Line 12"/>
            <p:cNvSpPr>
              <a:spLocks noChangeShapeType="1"/>
            </p:cNvSpPr>
            <p:nvPr/>
          </p:nvSpPr>
          <p:spPr bwMode="auto">
            <a:xfrm>
              <a:off x="6381" y="2857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grpSp>
          <p:nvGrpSpPr>
            <p:cNvPr id="44042" name="Group 13"/>
            <p:cNvGrpSpPr>
              <a:grpSpLocks/>
            </p:cNvGrpSpPr>
            <p:nvPr/>
          </p:nvGrpSpPr>
          <p:grpSpPr bwMode="auto">
            <a:xfrm>
              <a:off x="1344" y="1995"/>
              <a:ext cx="8097" cy="5760"/>
              <a:chOff x="1344" y="1995"/>
              <a:chExt cx="8097" cy="5760"/>
            </a:xfrm>
          </p:grpSpPr>
          <p:sp>
            <p:nvSpPr>
              <p:cNvPr id="44043" name="Line 14"/>
              <p:cNvSpPr>
                <a:spLocks noChangeShapeType="1"/>
              </p:cNvSpPr>
              <p:nvPr/>
            </p:nvSpPr>
            <p:spPr bwMode="auto">
              <a:xfrm>
                <a:off x="2778" y="6855"/>
                <a:ext cx="612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4044" name="Line 15"/>
              <p:cNvSpPr>
                <a:spLocks noChangeShapeType="1"/>
              </p:cNvSpPr>
              <p:nvPr/>
            </p:nvSpPr>
            <p:spPr bwMode="auto">
              <a:xfrm>
                <a:off x="2781" y="2535"/>
                <a:ext cx="59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4045" name="Freeform 16"/>
              <p:cNvSpPr>
                <a:spLocks/>
              </p:cNvSpPr>
              <p:nvPr/>
            </p:nvSpPr>
            <p:spPr bwMode="auto">
              <a:xfrm>
                <a:off x="2781" y="2494"/>
                <a:ext cx="5940" cy="4320"/>
              </a:xfrm>
              <a:custGeom>
                <a:avLst/>
                <a:gdLst>
                  <a:gd name="T0" fmla="*/ 0 w 5940"/>
                  <a:gd name="T1" fmla="*/ 4320 h 4320"/>
                  <a:gd name="T2" fmla="*/ 540 w 5940"/>
                  <a:gd name="T3" fmla="*/ 3060 h 4320"/>
                  <a:gd name="T4" fmla="*/ 1440 w 5940"/>
                  <a:gd name="T5" fmla="*/ 1620 h 4320"/>
                  <a:gd name="T6" fmla="*/ 2700 w 5940"/>
                  <a:gd name="T7" fmla="*/ 540 h 4320"/>
                  <a:gd name="T8" fmla="*/ 4320 w 5940"/>
                  <a:gd name="T9" fmla="*/ 180 h 4320"/>
                  <a:gd name="T10" fmla="*/ 5940 w 5940"/>
                  <a:gd name="T11" fmla="*/ 0 h 43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40"/>
                  <a:gd name="T19" fmla="*/ 0 h 4320"/>
                  <a:gd name="T20" fmla="*/ 5940 w 5940"/>
                  <a:gd name="T21" fmla="*/ 4320 h 43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40" h="4320">
                    <a:moveTo>
                      <a:pt x="0" y="4320"/>
                    </a:moveTo>
                    <a:cubicBezTo>
                      <a:pt x="150" y="3915"/>
                      <a:pt x="300" y="3510"/>
                      <a:pt x="540" y="3060"/>
                    </a:cubicBezTo>
                    <a:cubicBezTo>
                      <a:pt x="780" y="2610"/>
                      <a:pt x="1080" y="2040"/>
                      <a:pt x="1440" y="1620"/>
                    </a:cubicBezTo>
                    <a:cubicBezTo>
                      <a:pt x="1800" y="1200"/>
                      <a:pt x="2220" y="780"/>
                      <a:pt x="2700" y="540"/>
                    </a:cubicBezTo>
                    <a:cubicBezTo>
                      <a:pt x="3180" y="300"/>
                      <a:pt x="3780" y="270"/>
                      <a:pt x="4320" y="180"/>
                    </a:cubicBezTo>
                    <a:cubicBezTo>
                      <a:pt x="4860" y="90"/>
                      <a:pt x="5670" y="30"/>
                      <a:pt x="5940" y="0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4046" name="Freeform 17"/>
              <p:cNvSpPr>
                <a:spLocks/>
              </p:cNvSpPr>
              <p:nvPr/>
            </p:nvSpPr>
            <p:spPr bwMode="auto">
              <a:xfrm>
                <a:off x="2778" y="5415"/>
                <a:ext cx="5946" cy="1440"/>
              </a:xfrm>
              <a:custGeom>
                <a:avLst/>
                <a:gdLst>
                  <a:gd name="T0" fmla="*/ 6 w 5946"/>
                  <a:gd name="T1" fmla="*/ 1440 h 1440"/>
                  <a:gd name="T2" fmla="*/ 300 w 5946"/>
                  <a:gd name="T3" fmla="*/ 428 h 1440"/>
                  <a:gd name="T4" fmla="*/ 1806 w 5946"/>
                  <a:gd name="T5" fmla="*/ 180 h 1440"/>
                  <a:gd name="T6" fmla="*/ 4029 w 5946"/>
                  <a:gd name="T7" fmla="*/ 46 h 1440"/>
                  <a:gd name="T8" fmla="*/ 5946 w 5946"/>
                  <a:gd name="T9" fmla="*/ 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46"/>
                  <a:gd name="T16" fmla="*/ 0 h 1440"/>
                  <a:gd name="T17" fmla="*/ 5946 w 5946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46" h="1440">
                    <a:moveTo>
                      <a:pt x="6" y="1440"/>
                    </a:moveTo>
                    <a:cubicBezTo>
                      <a:pt x="55" y="1271"/>
                      <a:pt x="0" y="638"/>
                      <a:pt x="300" y="428"/>
                    </a:cubicBezTo>
                    <a:cubicBezTo>
                      <a:pt x="600" y="218"/>
                      <a:pt x="1185" y="244"/>
                      <a:pt x="1806" y="180"/>
                    </a:cubicBezTo>
                    <a:cubicBezTo>
                      <a:pt x="2427" y="116"/>
                      <a:pt x="3339" y="76"/>
                      <a:pt x="4029" y="46"/>
                    </a:cubicBezTo>
                    <a:cubicBezTo>
                      <a:pt x="4719" y="16"/>
                      <a:pt x="5547" y="10"/>
                      <a:pt x="5946" y="0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4047" name="Text Box 18"/>
              <p:cNvSpPr txBox="1">
                <a:spLocks noChangeArrowheads="1"/>
              </p:cNvSpPr>
              <p:nvPr/>
            </p:nvSpPr>
            <p:spPr bwMode="auto">
              <a:xfrm>
                <a:off x="7461" y="5775"/>
                <a:ext cx="198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 i="1">
                    <a:latin typeface="Calibri" pitchFamily="34" charset="0"/>
                  </a:rPr>
                  <a:t>Hexoquinasa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44048" name="Text Box 19"/>
              <p:cNvSpPr txBox="1">
                <a:spLocks noChangeArrowheads="1"/>
              </p:cNvSpPr>
              <p:nvPr/>
            </p:nvSpPr>
            <p:spPr bwMode="auto">
              <a:xfrm>
                <a:off x="6741" y="2895"/>
                <a:ext cx="198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>
                    <a:latin typeface="Calibri" pitchFamily="34" charset="0"/>
                  </a:rPr>
                  <a:t>Glucoquinasa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44049" name="Text Box 20"/>
              <p:cNvSpPr txBox="1">
                <a:spLocks noChangeArrowheads="1"/>
              </p:cNvSpPr>
              <p:nvPr/>
            </p:nvSpPr>
            <p:spPr bwMode="auto">
              <a:xfrm>
                <a:off x="1344" y="1995"/>
                <a:ext cx="162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>
                    <a:latin typeface="Calibri" pitchFamily="34" charset="0"/>
                  </a:rPr>
                  <a:t>Actividad</a:t>
                </a:r>
              </a:p>
              <a:p>
                <a:r>
                  <a:rPr lang="es-ES" sz="1200" b="1">
                    <a:latin typeface="Calibri" pitchFamily="34" charset="0"/>
                  </a:rPr>
                  <a:t>enzimática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44050" name="Text Box 21"/>
              <p:cNvSpPr txBox="1">
                <a:spLocks noChangeArrowheads="1"/>
              </p:cNvSpPr>
              <p:nvPr/>
            </p:nvSpPr>
            <p:spPr bwMode="auto">
              <a:xfrm>
                <a:off x="2421" y="7215"/>
                <a:ext cx="1440" cy="540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>
                    <a:solidFill>
                      <a:srgbClr val="0000FF"/>
                    </a:solidFill>
                    <a:latin typeface="Calibri" pitchFamily="34" charset="0"/>
                  </a:rPr>
                  <a:t>Km. hexq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44051" name="Text Box 22"/>
              <p:cNvSpPr txBox="1">
                <a:spLocks noChangeArrowheads="1"/>
              </p:cNvSpPr>
              <p:nvPr/>
            </p:nvSpPr>
            <p:spPr bwMode="auto">
              <a:xfrm>
                <a:off x="4218" y="7215"/>
                <a:ext cx="1620" cy="540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>
                    <a:solidFill>
                      <a:srgbClr val="0000FF"/>
                    </a:solidFill>
                    <a:latin typeface="Calibri" pitchFamily="34" charset="0"/>
                  </a:rPr>
                  <a:t>Km. glucq</a:t>
                </a:r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44052" name="Freeform 23"/>
              <p:cNvSpPr>
                <a:spLocks/>
              </p:cNvSpPr>
              <p:nvPr/>
            </p:nvSpPr>
            <p:spPr bwMode="auto">
              <a:xfrm>
                <a:off x="2885" y="6879"/>
                <a:ext cx="220" cy="464"/>
              </a:xfrm>
              <a:custGeom>
                <a:avLst/>
                <a:gdLst>
                  <a:gd name="T0" fmla="*/ 15 w 220"/>
                  <a:gd name="T1" fmla="*/ 0 h 464"/>
                  <a:gd name="T2" fmla="*/ 14 w 220"/>
                  <a:gd name="T3" fmla="*/ 124 h 464"/>
                  <a:gd name="T4" fmla="*/ 147 w 220"/>
                  <a:gd name="T5" fmla="*/ 91 h 464"/>
                  <a:gd name="T6" fmla="*/ 90 w 220"/>
                  <a:gd name="T7" fmla="*/ 132 h 464"/>
                  <a:gd name="T8" fmla="*/ 79 w 220"/>
                  <a:gd name="T9" fmla="*/ 165 h 464"/>
                  <a:gd name="T10" fmla="*/ 61 w 220"/>
                  <a:gd name="T11" fmla="*/ 182 h 464"/>
                  <a:gd name="T12" fmla="*/ 152 w 220"/>
                  <a:gd name="T13" fmla="*/ 166 h 464"/>
                  <a:gd name="T14" fmla="*/ 119 w 220"/>
                  <a:gd name="T15" fmla="*/ 206 h 464"/>
                  <a:gd name="T16" fmla="*/ 65 w 220"/>
                  <a:gd name="T17" fmla="*/ 256 h 464"/>
                  <a:gd name="T18" fmla="*/ 96 w 220"/>
                  <a:gd name="T19" fmla="*/ 272 h 464"/>
                  <a:gd name="T20" fmla="*/ 148 w 220"/>
                  <a:gd name="T21" fmla="*/ 281 h 464"/>
                  <a:gd name="T22" fmla="*/ 147 w 220"/>
                  <a:gd name="T23" fmla="*/ 338 h 464"/>
                  <a:gd name="T24" fmla="*/ 220 w 220"/>
                  <a:gd name="T25" fmla="*/ 464 h 4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0"/>
                  <a:gd name="T40" fmla="*/ 0 h 464"/>
                  <a:gd name="T41" fmla="*/ 220 w 220"/>
                  <a:gd name="T42" fmla="*/ 464 h 46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0" h="464">
                    <a:moveTo>
                      <a:pt x="15" y="0"/>
                    </a:moveTo>
                    <a:cubicBezTo>
                      <a:pt x="6" y="44"/>
                      <a:pt x="0" y="88"/>
                      <a:pt x="14" y="124"/>
                    </a:cubicBezTo>
                    <a:cubicBezTo>
                      <a:pt x="118" y="95"/>
                      <a:pt x="75" y="104"/>
                      <a:pt x="147" y="91"/>
                    </a:cubicBezTo>
                    <a:cubicBezTo>
                      <a:pt x="129" y="105"/>
                      <a:pt x="103" y="118"/>
                      <a:pt x="90" y="132"/>
                    </a:cubicBezTo>
                    <a:cubicBezTo>
                      <a:pt x="79" y="145"/>
                      <a:pt x="86" y="154"/>
                      <a:pt x="79" y="165"/>
                    </a:cubicBezTo>
                    <a:cubicBezTo>
                      <a:pt x="76" y="171"/>
                      <a:pt x="66" y="176"/>
                      <a:pt x="61" y="182"/>
                    </a:cubicBezTo>
                    <a:cubicBezTo>
                      <a:pt x="138" y="162"/>
                      <a:pt x="109" y="165"/>
                      <a:pt x="152" y="166"/>
                    </a:cubicBezTo>
                    <a:cubicBezTo>
                      <a:pt x="141" y="178"/>
                      <a:pt x="135" y="192"/>
                      <a:pt x="119" y="206"/>
                    </a:cubicBezTo>
                    <a:cubicBezTo>
                      <a:pt x="60" y="260"/>
                      <a:pt x="57" y="235"/>
                      <a:pt x="65" y="256"/>
                    </a:cubicBezTo>
                    <a:cubicBezTo>
                      <a:pt x="76" y="262"/>
                      <a:pt x="83" y="269"/>
                      <a:pt x="96" y="272"/>
                    </a:cubicBezTo>
                    <a:cubicBezTo>
                      <a:pt x="111" y="277"/>
                      <a:pt x="141" y="272"/>
                      <a:pt x="148" y="281"/>
                    </a:cubicBezTo>
                    <a:cubicBezTo>
                      <a:pt x="159" y="295"/>
                      <a:pt x="147" y="338"/>
                      <a:pt x="147" y="338"/>
                    </a:cubicBezTo>
                    <a:lnTo>
                      <a:pt x="220" y="464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 type="arrow" w="sm" len="sm"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4053" name="Freeform 24"/>
              <p:cNvSpPr>
                <a:spLocks/>
              </p:cNvSpPr>
              <p:nvPr/>
            </p:nvSpPr>
            <p:spPr bwMode="auto">
              <a:xfrm rot="-1166804">
                <a:off x="4221" y="6855"/>
                <a:ext cx="220" cy="464"/>
              </a:xfrm>
              <a:custGeom>
                <a:avLst/>
                <a:gdLst>
                  <a:gd name="T0" fmla="*/ 15 w 220"/>
                  <a:gd name="T1" fmla="*/ 0 h 464"/>
                  <a:gd name="T2" fmla="*/ 14 w 220"/>
                  <a:gd name="T3" fmla="*/ 124 h 464"/>
                  <a:gd name="T4" fmla="*/ 147 w 220"/>
                  <a:gd name="T5" fmla="*/ 91 h 464"/>
                  <a:gd name="T6" fmla="*/ 90 w 220"/>
                  <a:gd name="T7" fmla="*/ 132 h 464"/>
                  <a:gd name="T8" fmla="*/ 79 w 220"/>
                  <a:gd name="T9" fmla="*/ 165 h 464"/>
                  <a:gd name="T10" fmla="*/ 61 w 220"/>
                  <a:gd name="T11" fmla="*/ 182 h 464"/>
                  <a:gd name="T12" fmla="*/ 152 w 220"/>
                  <a:gd name="T13" fmla="*/ 166 h 464"/>
                  <a:gd name="T14" fmla="*/ 119 w 220"/>
                  <a:gd name="T15" fmla="*/ 206 h 464"/>
                  <a:gd name="T16" fmla="*/ 65 w 220"/>
                  <a:gd name="T17" fmla="*/ 256 h 464"/>
                  <a:gd name="T18" fmla="*/ 96 w 220"/>
                  <a:gd name="T19" fmla="*/ 272 h 464"/>
                  <a:gd name="T20" fmla="*/ 148 w 220"/>
                  <a:gd name="T21" fmla="*/ 281 h 464"/>
                  <a:gd name="T22" fmla="*/ 147 w 220"/>
                  <a:gd name="T23" fmla="*/ 338 h 464"/>
                  <a:gd name="T24" fmla="*/ 220 w 220"/>
                  <a:gd name="T25" fmla="*/ 464 h 4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0"/>
                  <a:gd name="T40" fmla="*/ 0 h 464"/>
                  <a:gd name="T41" fmla="*/ 220 w 220"/>
                  <a:gd name="T42" fmla="*/ 464 h 46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0" h="464">
                    <a:moveTo>
                      <a:pt x="15" y="0"/>
                    </a:moveTo>
                    <a:cubicBezTo>
                      <a:pt x="6" y="44"/>
                      <a:pt x="0" y="88"/>
                      <a:pt x="14" y="124"/>
                    </a:cubicBezTo>
                    <a:cubicBezTo>
                      <a:pt x="118" y="95"/>
                      <a:pt x="75" y="104"/>
                      <a:pt x="147" y="91"/>
                    </a:cubicBezTo>
                    <a:cubicBezTo>
                      <a:pt x="129" y="105"/>
                      <a:pt x="103" y="118"/>
                      <a:pt x="90" y="132"/>
                    </a:cubicBezTo>
                    <a:cubicBezTo>
                      <a:pt x="79" y="145"/>
                      <a:pt x="86" y="154"/>
                      <a:pt x="79" y="165"/>
                    </a:cubicBezTo>
                    <a:cubicBezTo>
                      <a:pt x="76" y="171"/>
                      <a:pt x="66" y="176"/>
                      <a:pt x="61" y="182"/>
                    </a:cubicBezTo>
                    <a:cubicBezTo>
                      <a:pt x="138" y="162"/>
                      <a:pt x="109" y="165"/>
                      <a:pt x="152" y="166"/>
                    </a:cubicBezTo>
                    <a:cubicBezTo>
                      <a:pt x="141" y="178"/>
                      <a:pt x="135" y="192"/>
                      <a:pt x="119" y="206"/>
                    </a:cubicBezTo>
                    <a:cubicBezTo>
                      <a:pt x="60" y="260"/>
                      <a:pt x="57" y="235"/>
                      <a:pt x="65" y="256"/>
                    </a:cubicBezTo>
                    <a:cubicBezTo>
                      <a:pt x="76" y="262"/>
                      <a:pt x="83" y="269"/>
                      <a:pt x="96" y="272"/>
                    </a:cubicBezTo>
                    <a:cubicBezTo>
                      <a:pt x="111" y="277"/>
                      <a:pt x="141" y="272"/>
                      <a:pt x="148" y="281"/>
                    </a:cubicBezTo>
                    <a:cubicBezTo>
                      <a:pt x="159" y="295"/>
                      <a:pt x="147" y="338"/>
                      <a:pt x="147" y="338"/>
                    </a:cubicBezTo>
                    <a:lnTo>
                      <a:pt x="220" y="464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 type="arrow" w="sm" len="sm"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4054" name="Text Box 25"/>
              <p:cNvSpPr txBox="1">
                <a:spLocks noChangeArrowheads="1"/>
              </p:cNvSpPr>
              <p:nvPr/>
            </p:nvSpPr>
            <p:spPr bwMode="auto">
              <a:xfrm>
                <a:off x="7101" y="7215"/>
                <a:ext cx="234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>
                    <a:latin typeface="Calibri" pitchFamily="34" charset="0"/>
                  </a:rPr>
                  <a:t>[glucosa mmol/l</a:t>
                </a:r>
                <a:endParaRPr lang="es-ES">
                  <a:latin typeface="Calibri" pitchFamily="34" charset="0"/>
                </a:endParaRPr>
              </a:p>
            </p:txBody>
          </p:sp>
        </p:grpSp>
      </p:grpSp>
      <p:sp>
        <p:nvSpPr>
          <p:cNvPr id="44036" name="23 CuadroTexto"/>
          <p:cNvSpPr txBox="1">
            <a:spLocks noChangeArrowheads="1"/>
          </p:cNvSpPr>
          <p:nvPr/>
        </p:nvSpPr>
        <p:spPr bwMode="auto">
          <a:xfrm>
            <a:off x="142875" y="2500313"/>
            <a:ext cx="2786063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AR" sz="2000" b="1">
                <a:latin typeface="Calibri" pitchFamily="34" charset="0"/>
              </a:rPr>
              <a:t>Cuando la concentración de </a:t>
            </a:r>
            <a:r>
              <a:rPr lang="es-AR" sz="2000" b="1">
                <a:solidFill>
                  <a:srgbClr val="C00000"/>
                </a:solidFill>
                <a:latin typeface="Calibri" pitchFamily="34" charset="0"/>
              </a:rPr>
              <a:t>glucosa en sangre es baja </a:t>
            </a:r>
            <a:r>
              <a:rPr lang="es-AR" sz="2000" b="1">
                <a:latin typeface="Calibri" pitchFamily="34" charset="0"/>
              </a:rPr>
              <a:t>solo actúa la </a:t>
            </a:r>
            <a:r>
              <a:rPr lang="es-AR" sz="2000" b="1">
                <a:solidFill>
                  <a:srgbClr val="C00000"/>
                </a:solidFill>
                <a:latin typeface="Calibri" pitchFamily="34" charset="0"/>
              </a:rPr>
              <a:t>hexoquinasa.</a:t>
            </a:r>
          </a:p>
          <a:p>
            <a:endParaRPr lang="es-AR" sz="2000" b="1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AR" sz="2000" b="1">
                <a:latin typeface="Calibri" pitchFamily="34" charset="0"/>
              </a:rPr>
              <a:t>Cuando es </a:t>
            </a:r>
            <a:r>
              <a:rPr lang="es-AR" sz="2000" b="1">
                <a:solidFill>
                  <a:srgbClr val="C00000"/>
                </a:solidFill>
                <a:latin typeface="Calibri" pitchFamily="34" charset="0"/>
              </a:rPr>
              <a:t>elevada, </a:t>
            </a:r>
            <a:r>
              <a:rPr lang="es-AR" sz="2000" b="1">
                <a:latin typeface="Calibri" pitchFamily="34" charset="0"/>
              </a:rPr>
              <a:t>por ejemplo luego de una comida, actúan ambas: </a:t>
            </a:r>
            <a:r>
              <a:rPr lang="es-AR" sz="2000" b="1">
                <a:solidFill>
                  <a:srgbClr val="C00000"/>
                </a:solidFill>
                <a:latin typeface="Calibri" pitchFamily="34" charset="0"/>
              </a:rPr>
              <a:t>hexoquinasa y glucoquinasa.</a:t>
            </a:r>
          </a:p>
          <a:p>
            <a:endParaRPr lang="es-AR" sz="20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3 CuadroTexto"/>
          <p:cNvSpPr txBox="1">
            <a:spLocks noChangeArrowheads="1"/>
          </p:cNvSpPr>
          <p:nvPr/>
        </p:nvSpPr>
        <p:spPr bwMode="auto">
          <a:xfrm>
            <a:off x="500063" y="1214438"/>
            <a:ext cx="78581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 i="1">
                <a:solidFill>
                  <a:srgbClr val="C00000"/>
                </a:solidFill>
                <a:latin typeface="Calibri" pitchFamily="34" charset="0"/>
              </a:rPr>
              <a:t>BIBLIOGRAFÍA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 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-BLANCO, A., "Química Biológica", Ed. El Ateneo, 9° Edición, Bs.As, 2011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-CHAMPE, HARVEY, FERRIER, “Bioquímica”,Ed Mac Graw- Hill Interamericana, 3° Edición. 2006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-LEHNINGER, A.L., NELSON, D., COX, M., "Principios de Bioquímica", Editorial Omega, S.A., 4° Ed., 2006. Reimpresión año 2008.</a:t>
            </a:r>
          </a:p>
          <a:p>
            <a:endParaRPr lang="es-AR" sz="2400" b="1" i="1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3"/>
          <p:cNvGrpSpPr>
            <a:grpSpLocks/>
          </p:cNvGrpSpPr>
          <p:nvPr/>
        </p:nvGrpSpPr>
        <p:grpSpPr bwMode="auto">
          <a:xfrm>
            <a:off x="7380288" y="1916113"/>
            <a:ext cx="1368425" cy="1512887"/>
            <a:chOff x="4241" y="1434"/>
            <a:chExt cx="862" cy="953"/>
          </a:xfrm>
        </p:grpSpPr>
        <p:sp>
          <p:nvSpPr>
            <p:cNvPr id="10476" name="AutoShape 6"/>
            <p:cNvSpPr>
              <a:spLocks noChangeArrowheads="1"/>
            </p:cNvSpPr>
            <p:nvPr/>
          </p:nvSpPr>
          <p:spPr bwMode="auto">
            <a:xfrm>
              <a:off x="4241" y="1434"/>
              <a:ext cx="862" cy="953"/>
            </a:xfrm>
            <a:prstGeom prst="can">
              <a:avLst>
                <a:gd name="adj" fmla="val 27639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grpSp>
          <p:nvGrpSpPr>
            <p:cNvPr id="10477" name="Group 201"/>
            <p:cNvGrpSpPr>
              <a:grpSpLocks/>
            </p:cNvGrpSpPr>
            <p:nvPr/>
          </p:nvGrpSpPr>
          <p:grpSpPr bwMode="auto">
            <a:xfrm>
              <a:off x="4241" y="1661"/>
              <a:ext cx="181" cy="137"/>
              <a:chOff x="2745" y="3249"/>
              <a:chExt cx="181" cy="137"/>
            </a:xfrm>
          </p:grpSpPr>
          <p:sp>
            <p:nvSpPr>
              <p:cNvPr id="10508" name="Rectangle 202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509" name="Oval 203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grpSp>
          <p:nvGrpSpPr>
            <p:cNvPr id="10478" name="Group 204"/>
            <p:cNvGrpSpPr>
              <a:grpSpLocks/>
            </p:cNvGrpSpPr>
            <p:nvPr/>
          </p:nvGrpSpPr>
          <p:grpSpPr bwMode="auto">
            <a:xfrm>
              <a:off x="4513" y="1706"/>
              <a:ext cx="181" cy="137"/>
              <a:chOff x="2745" y="3249"/>
              <a:chExt cx="181" cy="137"/>
            </a:xfrm>
          </p:grpSpPr>
          <p:sp>
            <p:nvSpPr>
              <p:cNvPr id="10506" name="Rectangle 205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507" name="Oval 206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grpSp>
          <p:nvGrpSpPr>
            <p:cNvPr id="10479" name="Group 207"/>
            <p:cNvGrpSpPr>
              <a:grpSpLocks/>
            </p:cNvGrpSpPr>
            <p:nvPr/>
          </p:nvGrpSpPr>
          <p:grpSpPr bwMode="auto">
            <a:xfrm>
              <a:off x="4694" y="1797"/>
              <a:ext cx="181" cy="137"/>
              <a:chOff x="2745" y="3249"/>
              <a:chExt cx="181" cy="137"/>
            </a:xfrm>
          </p:grpSpPr>
          <p:sp>
            <p:nvSpPr>
              <p:cNvPr id="10504" name="Rectangle 208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505" name="Oval 209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grpSp>
          <p:nvGrpSpPr>
            <p:cNvPr id="10480" name="Group 210"/>
            <p:cNvGrpSpPr>
              <a:grpSpLocks/>
            </p:cNvGrpSpPr>
            <p:nvPr/>
          </p:nvGrpSpPr>
          <p:grpSpPr bwMode="auto">
            <a:xfrm>
              <a:off x="4921" y="1661"/>
              <a:ext cx="181" cy="137"/>
              <a:chOff x="2745" y="3249"/>
              <a:chExt cx="181" cy="137"/>
            </a:xfrm>
          </p:grpSpPr>
          <p:sp>
            <p:nvSpPr>
              <p:cNvPr id="10502" name="Rectangle 211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503" name="Oval 212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grpSp>
          <p:nvGrpSpPr>
            <p:cNvPr id="10481" name="Group 213"/>
            <p:cNvGrpSpPr>
              <a:grpSpLocks/>
            </p:cNvGrpSpPr>
            <p:nvPr/>
          </p:nvGrpSpPr>
          <p:grpSpPr bwMode="auto">
            <a:xfrm>
              <a:off x="4377" y="1888"/>
              <a:ext cx="181" cy="137"/>
              <a:chOff x="2745" y="3249"/>
              <a:chExt cx="181" cy="137"/>
            </a:xfrm>
          </p:grpSpPr>
          <p:sp>
            <p:nvSpPr>
              <p:cNvPr id="10500" name="Rectangle 214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501" name="Oval 215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grpSp>
          <p:nvGrpSpPr>
            <p:cNvPr id="10482" name="Group 216"/>
            <p:cNvGrpSpPr>
              <a:grpSpLocks/>
            </p:cNvGrpSpPr>
            <p:nvPr/>
          </p:nvGrpSpPr>
          <p:grpSpPr bwMode="auto">
            <a:xfrm>
              <a:off x="4604" y="1979"/>
              <a:ext cx="181" cy="137"/>
              <a:chOff x="2745" y="3249"/>
              <a:chExt cx="181" cy="137"/>
            </a:xfrm>
          </p:grpSpPr>
          <p:sp>
            <p:nvSpPr>
              <p:cNvPr id="10498" name="Rectangle 217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499" name="Oval 218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grpSp>
          <p:nvGrpSpPr>
            <p:cNvPr id="10483" name="Group 219"/>
            <p:cNvGrpSpPr>
              <a:grpSpLocks/>
            </p:cNvGrpSpPr>
            <p:nvPr/>
          </p:nvGrpSpPr>
          <p:grpSpPr bwMode="auto">
            <a:xfrm>
              <a:off x="4921" y="1842"/>
              <a:ext cx="181" cy="137"/>
              <a:chOff x="2745" y="3249"/>
              <a:chExt cx="181" cy="137"/>
            </a:xfrm>
          </p:grpSpPr>
          <p:sp>
            <p:nvSpPr>
              <p:cNvPr id="10496" name="Rectangle 220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497" name="Oval 221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grpSp>
          <p:nvGrpSpPr>
            <p:cNvPr id="10484" name="Group 222"/>
            <p:cNvGrpSpPr>
              <a:grpSpLocks/>
            </p:cNvGrpSpPr>
            <p:nvPr/>
          </p:nvGrpSpPr>
          <p:grpSpPr bwMode="auto">
            <a:xfrm>
              <a:off x="4649" y="2160"/>
              <a:ext cx="181" cy="137"/>
              <a:chOff x="2745" y="3249"/>
              <a:chExt cx="181" cy="137"/>
            </a:xfrm>
          </p:grpSpPr>
          <p:sp>
            <p:nvSpPr>
              <p:cNvPr id="10494" name="Rectangle 223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495" name="Oval 224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grpSp>
          <p:nvGrpSpPr>
            <p:cNvPr id="10485" name="Group 225"/>
            <p:cNvGrpSpPr>
              <a:grpSpLocks/>
            </p:cNvGrpSpPr>
            <p:nvPr/>
          </p:nvGrpSpPr>
          <p:grpSpPr bwMode="auto">
            <a:xfrm>
              <a:off x="4286" y="2115"/>
              <a:ext cx="181" cy="137"/>
              <a:chOff x="2745" y="3249"/>
              <a:chExt cx="181" cy="137"/>
            </a:xfrm>
          </p:grpSpPr>
          <p:sp>
            <p:nvSpPr>
              <p:cNvPr id="10492" name="Rectangle 226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493" name="Oval 227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grpSp>
          <p:nvGrpSpPr>
            <p:cNvPr id="3" name="Group 228"/>
            <p:cNvGrpSpPr>
              <a:grpSpLocks/>
            </p:cNvGrpSpPr>
            <p:nvPr/>
          </p:nvGrpSpPr>
          <p:grpSpPr bwMode="auto">
            <a:xfrm>
              <a:off x="4830" y="2024"/>
              <a:ext cx="181" cy="137"/>
              <a:chOff x="2745" y="3249"/>
              <a:chExt cx="181" cy="137"/>
            </a:xfrm>
          </p:grpSpPr>
          <p:sp>
            <p:nvSpPr>
              <p:cNvPr id="10490" name="Rectangle 229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491" name="Oval 230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grpSp>
          <p:nvGrpSpPr>
            <p:cNvPr id="4" name="Group 243"/>
            <p:cNvGrpSpPr>
              <a:grpSpLocks/>
            </p:cNvGrpSpPr>
            <p:nvPr/>
          </p:nvGrpSpPr>
          <p:grpSpPr bwMode="auto">
            <a:xfrm>
              <a:off x="4876" y="2205"/>
              <a:ext cx="181" cy="137"/>
              <a:chOff x="2745" y="3249"/>
              <a:chExt cx="181" cy="137"/>
            </a:xfrm>
          </p:grpSpPr>
          <p:sp>
            <p:nvSpPr>
              <p:cNvPr id="10488" name="Rectangle 244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489" name="Oval 245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</p:grpSp>
      <p:grpSp>
        <p:nvGrpSpPr>
          <p:cNvPr id="14" name="Group 312"/>
          <p:cNvGrpSpPr>
            <a:grpSpLocks/>
          </p:cNvGrpSpPr>
          <p:nvPr/>
        </p:nvGrpSpPr>
        <p:grpSpPr bwMode="auto">
          <a:xfrm>
            <a:off x="468313" y="1830388"/>
            <a:ext cx="1430337" cy="1527175"/>
            <a:chOff x="800" y="1071"/>
            <a:chExt cx="901" cy="962"/>
          </a:xfrm>
        </p:grpSpPr>
        <p:grpSp>
          <p:nvGrpSpPr>
            <p:cNvPr id="10370" name="Group 311"/>
            <p:cNvGrpSpPr>
              <a:grpSpLocks/>
            </p:cNvGrpSpPr>
            <p:nvPr/>
          </p:nvGrpSpPr>
          <p:grpSpPr bwMode="auto">
            <a:xfrm>
              <a:off x="800" y="1071"/>
              <a:ext cx="901" cy="962"/>
              <a:chOff x="521" y="1434"/>
              <a:chExt cx="901" cy="962"/>
            </a:xfrm>
          </p:grpSpPr>
          <p:grpSp>
            <p:nvGrpSpPr>
              <p:cNvPr id="10372" name="Group 310"/>
              <p:cNvGrpSpPr>
                <a:grpSpLocks/>
              </p:cNvGrpSpPr>
              <p:nvPr/>
            </p:nvGrpSpPr>
            <p:grpSpPr bwMode="auto">
              <a:xfrm>
                <a:off x="521" y="1434"/>
                <a:ext cx="901" cy="962"/>
                <a:chOff x="521" y="1434"/>
                <a:chExt cx="901" cy="962"/>
              </a:xfrm>
            </p:grpSpPr>
            <p:grpSp>
              <p:nvGrpSpPr>
                <p:cNvPr id="10374" name="Group 309"/>
                <p:cNvGrpSpPr>
                  <a:grpSpLocks/>
                </p:cNvGrpSpPr>
                <p:nvPr/>
              </p:nvGrpSpPr>
              <p:grpSpPr bwMode="auto">
                <a:xfrm>
                  <a:off x="521" y="1434"/>
                  <a:ext cx="901" cy="962"/>
                  <a:chOff x="521" y="1434"/>
                  <a:chExt cx="901" cy="962"/>
                </a:xfrm>
              </p:grpSpPr>
              <p:grpSp>
                <p:nvGrpSpPr>
                  <p:cNvPr id="10378" name="Group 308"/>
                  <p:cNvGrpSpPr>
                    <a:grpSpLocks/>
                  </p:cNvGrpSpPr>
                  <p:nvPr/>
                </p:nvGrpSpPr>
                <p:grpSpPr bwMode="auto">
                  <a:xfrm>
                    <a:off x="521" y="1434"/>
                    <a:ext cx="901" cy="962"/>
                    <a:chOff x="521" y="1434"/>
                    <a:chExt cx="901" cy="962"/>
                  </a:xfrm>
                </p:grpSpPr>
                <p:grpSp>
                  <p:nvGrpSpPr>
                    <p:cNvPr id="10385" name="Group 3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1434"/>
                      <a:ext cx="901" cy="962"/>
                      <a:chOff x="521" y="1434"/>
                      <a:chExt cx="901" cy="962"/>
                    </a:xfrm>
                  </p:grpSpPr>
                  <p:grpSp>
                    <p:nvGrpSpPr>
                      <p:cNvPr id="10393" name="Group 30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21" y="1434"/>
                        <a:ext cx="901" cy="962"/>
                        <a:chOff x="521" y="1434"/>
                        <a:chExt cx="901" cy="962"/>
                      </a:xfrm>
                    </p:grpSpPr>
                    <p:grpSp>
                      <p:nvGrpSpPr>
                        <p:cNvPr id="10396" name="Group 30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21" y="1434"/>
                          <a:ext cx="901" cy="962"/>
                          <a:chOff x="521" y="1434"/>
                          <a:chExt cx="901" cy="962"/>
                        </a:xfrm>
                      </p:grpSpPr>
                      <p:sp>
                        <p:nvSpPr>
                          <p:cNvPr id="10409" name="AutoShape 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21" y="1434"/>
                            <a:ext cx="862" cy="953"/>
                          </a:xfrm>
                          <a:prstGeom prst="can">
                            <a:avLst>
                              <a:gd name="adj" fmla="val 27639"/>
                            </a:avLst>
                          </a:prstGeom>
                          <a:solidFill>
                            <a:schemeClr val="bg1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PE">
                              <a:latin typeface="Calibri" pitchFamily="34" charset="0"/>
                            </a:endParaRPr>
                          </a:p>
                        </p:txBody>
                      </p:sp>
                      <p:grpSp>
                        <p:nvGrpSpPr>
                          <p:cNvPr id="10410" name="Group 13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21" y="1661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10471" name="Group 1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10473" name="AutoShape 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74" name="Rectangle 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75" name="Oval 1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472" name="AutoShape 1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10411" name="Group 14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748" y="1706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10466" name="Group 15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10468" name="AutoShape 16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69" name="Rectangle 17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70" name="Oval 1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467" name="AutoShape 1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10412" name="Group 2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21" y="1888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10461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10463" name="AutoShape 22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64" name="Rectangle 23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65" name="Oval 2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462" name="AutoShape 2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10413" name="Group 3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5" y="1706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10456" name="Group 33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10458" name="AutoShape 3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59" name="Rectangle 3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60" name="Oval 36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457" name="AutoShape 3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5" name="Group 44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21" y="2069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10451" name="Group 45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10453" name="AutoShape 46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54" name="Rectangle 47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55" name="Oval 4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452" name="AutoShape 4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" name="Group 5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884" y="2069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10446" name="Group 57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10448" name="AutoShape 5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49" name="Rectangle 5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50" name="Oval 6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447" name="AutoShape 6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10416" name="Group 6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111" y="1797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10441" name="Group 63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10443" name="AutoShape 6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44" name="Rectangle 6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45" name="Oval 66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442" name="AutoShape 6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7" name="Group 6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111" y="2024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10436" name="Group 69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10438" name="AutoShape 7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39" name="Rectangle 71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40" name="Oval 72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437" name="AutoShape 7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8" name="Group 8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 rot="6859158">
                            <a:off x="824" y="2156"/>
                            <a:ext cx="240" cy="240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10431" name="Group 8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10433" name="AutoShape 82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34" name="Rectangle 83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35" name="Oval 8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432" name="AutoShape 8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9" name="Group 8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 rot="-2041291">
                            <a:off x="1212" y="1613"/>
                            <a:ext cx="210" cy="210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10" name="Group 87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10428" name="AutoShape 8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29" name="Rectangle 8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30" name="Oval 9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427" name="AutoShape 9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11" name="Group 9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 rot="5400000">
                            <a:off x="612" y="2160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12" name="Group 93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10423" name="AutoShape 9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24" name="Rectangle 9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25" name="Oval 96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>
                                  <a:latin typeface="Calibri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10422" name="AutoShape 9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10397" name="Group 2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703" y="1888"/>
                          <a:ext cx="227" cy="227"/>
                          <a:chOff x="1383" y="3203"/>
                          <a:chExt cx="227" cy="227"/>
                        </a:xfrm>
                      </p:grpSpPr>
                      <p:grpSp>
                        <p:nvGrpSpPr>
                          <p:cNvPr id="10404" name="Group 2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383" y="3203"/>
                            <a:ext cx="227" cy="159"/>
                            <a:chOff x="1383" y="3203"/>
                            <a:chExt cx="227" cy="159"/>
                          </a:xfrm>
                        </p:grpSpPr>
                        <p:sp>
                          <p:nvSpPr>
                            <p:cNvPr id="10406" name="AutoShape 2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383" y="3294"/>
                              <a:ext cx="68" cy="68"/>
                            </a:xfrm>
                            <a:prstGeom prst="triangle">
                              <a:avLst>
                                <a:gd name="adj" fmla="val 50000"/>
                              </a:avLst>
                            </a:prstGeom>
                            <a:solidFill>
                              <a:srgbClr val="5A1AE8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0407" name="Rectangle 2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29" y="3203"/>
                              <a:ext cx="90" cy="91"/>
                            </a:xfrm>
                            <a:prstGeom prst="rect">
                              <a:avLst/>
                            </a:prstGeom>
                            <a:solidFill>
                              <a:srgbClr val="FF3300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0408" name="Oval 3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519" y="3249"/>
                              <a:ext cx="91" cy="91"/>
                            </a:xfrm>
                            <a:prstGeom prst="ellipse">
                              <a:avLst/>
                            </a:prstGeom>
                            <a:solidFill>
                              <a:srgbClr val="EEFDA1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0405" name="AutoShape 3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74" y="3339"/>
                            <a:ext cx="91" cy="91"/>
                          </a:xfrm>
                          <a:prstGeom prst="diamond">
                            <a:avLst/>
                          </a:prstGeom>
                          <a:solidFill>
                            <a:schemeClr val="tx1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PE">
                              <a:latin typeface="Calibri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398" name="Group 3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30" y="1888"/>
                          <a:ext cx="227" cy="227"/>
                          <a:chOff x="1383" y="3203"/>
                          <a:chExt cx="227" cy="227"/>
                        </a:xfrm>
                      </p:grpSpPr>
                      <p:grpSp>
                        <p:nvGrpSpPr>
                          <p:cNvPr id="10399" name="Group 39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383" y="3203"/>
                            <a:ext cx="227" cy="159"/>
                            <a:chOff x="1383" y="3203"/>
                            <a:chExt cx="227" cy="159"/>
                          </a:xfrm>
                        </p:grpSpPr>
                        <p:sp>
                          <p:nvSpPr>
                            <p:cNvPr id="10401" name="AutoShape 4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383" y="3294"/>
                              <a:ext cx="68" cy="68"/>
                            </a:xfrm>
                            <a:prstGeom prst="triangle">
                              <a:avLst>
                                <a:gd name="adj" fmla="val 50000"/>
                              </a:avLst>
                            </a:prstGeom>
                            <a:solidFill>
                              <a:srgbClr val="5A1AE8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0402" name="Rectangle 4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29" y="3203"/>
                              <a:ext cx="90" cy="91"/>
                            </a:xfrm>
                            <a:prstGeom prst="rect">
                              <a:avLst/>
                            </a:prstGeom>
                            <a:solidFill>
                              <a:srgbClr val="FF3300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0403" name="Oval 4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519" y="3249"/>
                              <a:ext cx="91" cy="91"/>
                            </a:xfrm>
                            <a:prstGeom prst="ellipse">
                              <a:avLst/>
                            </a:prstGeom>
                            <a:solidFill>
                              <a:srgbClr val="EEFDA1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>
                                <a:latin typeface="Calibri" pitchFamily="34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0400" name="AutoShape 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74" y="3339"/>
                            <a:ext cx="91" cy="91"/>
                          </a:xfrm>
                          <a:prstGeom prst="diamond">
                            <a:avLst/>
                          </a:prstGeom>
                          <a:solidFill>
                            <a:schemeClr val="tx1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PE">
                              <a:latin typeface="Calibri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0394" name="Oval 10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202" y="2296"/>
                        <a:ext cx="91" cy="91"/>
                      </a:xfrm>
                      <a:prstGeom prst="ellipse">
                        <a:avLst/>
                      </a:prstGeom>
                      <a:solidFill>
                        <a:srgbClr val="EEFDA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10395" name="Rectangle 10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292" y="2160"/>
                        <a:ext cx="90" cy="91"/>
                      </a:xfrm>
                      <a:prstGeom prst="rect">
                        <a:avLst/>
                      </a:prstGeom>
                      <a:solidFill>
                        <a:srgbClr val="FF33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>
                          <a:latin typeface="Calibri" pitchFamily="34" charset="0"/>
                        </a:endParaRPr>
                      </a:p>
                    </p:txBody>
                  </p:sp>
                </p:grpSp>
                <p:grpSp>
                  <p:nvGrpSpPr>
                    <p:cNvPr id="10386" name="Group 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02" y="2115"/>
                      <a:ext cx="227" cy="227"/>
                      <a:chOff x="1383" y="3203"/>
                      <a:chExt cx="227" cy="227"/>
                    </a:xfrm>
                  </p:grpSpPr>
                  <p:grpSp>
                    <p:nvGrpSpPr>
                      <p:cNvPr id="10388" name="Group 5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383" y="3203"/>
                        <a:ext cx="227" cy="159"/>
                        <a:chOff x="1383" y="3203"/>
                        <a:chExt cx="227" cy="159"/>
                      </a:xfrm>
                    </p:grpSpPr>
                    <p:sp>
                      <p:nvSpPr>
                        <p:cNvPr id="10390" name="AutoShape 5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83" y="3294"/>
                          <a:ext cx="68" cy="68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5A1AE8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PE"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10391" name="Rectangle 5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429" y="3203"/>
                          <a:ext cx="90" cy="91"/>
                        </a:xfrm>
                        <a:prstGeom prst="rect">
                          <a:avLst/>
                        </a:prstGeom>
                        <a:solidFill>
                          <a:srgbClr val="FF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PE"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10392" name="Oval 5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19" y="3249"/>
                          <a:ext cx="91" cy="91"/>
                        </a:xfrm>
                        <a:prstGeom prst="ellipse">
                          <a:avLst/>
                        </a:prstGeom>
                        <a:solidFill>
                          <a:srgbClr val="EEFDA1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PE">
                            <a:latin typeface="Calibri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10389" name="AutoShape 5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74" y="3339"/>
                        <a:ext cx="91" cy="91"/>
                      </a:xfrm>
                      <a:prstGeom prst="diamond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>
                          <a:latin typeface="Calibri" pitchFamily="34" charset="0"/>
                        </a:endParaRPr>
                      </a:p>
                    </p:txBody>
                  </p:sp>
                </p:grpSp>
                <p:sp>
                  <p:nvSpPr>
                    <p:cNvPr id="10387" name="Rectangle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92" y="1979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379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020" y="2160"/>
                    <a:ext cx="227" cy="227"/>
                    <a:chOff x="1383" y="3203"/>
                    <a:chExt cx="227" cy="227"/>
                  </a:xfrm>
                </p:grpSpPr>
                <p:grpSp>
                  <p:nvGrpSpPr>
                    <p:cNvPr id="10380" name="Group 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83" y="3203"/>
                      <a:ext cx="227" cy="159"/>
                      <a:chOff x="1383" y="3203"/>
                      <a:chExt cx="227" cy="159"/>
                    </a:xfrm>
                  </p:grpSpPr>
                  <p:sp>
                    <p:nvSpPr>
                      <p:cNvPr id="10382" name="AutoShape 7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83" y="3294"/>
                        <a:ext cx="68" cy="6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5A1AE8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10383" name="Rectangle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29" y="3203"/>
                        <a:ext cx="90" cy="91"/>
                      </a:xfrm>
                      <a:prstGeom prst="rect">
                        <a:avLst/>
                      </a:prstGeom>
                      <a:solidFill>
                        <a:srgbClr val="FF33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10384" name="Oval 7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19" y="3249"/>
                        <a:ext cx="91" cy="91"/>
                      </a:xfrm>
                      <a:prstGeom prst="ellipse">
                        <a:avLst/>
                      </a:prstGeom>
                      <a:solidFill>
                        <a:srgbClr val="EEFDA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>
                          <a:latin typeface="Calibri" pitchFamily="34" charset="0"/>
                        </a:endParaRPr>
                      </a:p>
                    </p:txBody>
                  </p:sp>
                </p:grpSp>
                <p:sp>
                  <p:nvSpPr>
                    <p:cNvPr id="10381" name="AutoShape 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74" y="3339"/>
                      <a:ext cx="91" cy="91"/>
                    </a:xfrm>
                    <a:prstGeom prst="diamond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</p:grpSp>
            <p:sp>
              <p:nvSpPr>
                <p:cNvPr id="10375" name="AutoShape 106"/>
                <p:cNvSpPr>
                  <a:spLocks noChangeArrowheads="1"/>
                </p:cNvSpPr>
                <p:nvPr/>
              </p:nvSpPr>
              <p:spPr bwMode="auto">
                <a:xfrm>
                  <a:off x="748" y="1661"/>
                  <a:ext cx="68" cy="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5A1AE8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10376" name="Oval 108"/>
                <p:cNvSpPr>
                  <a:spLocks noChangeArrowheads="1"/>
                </p:cNvSpPr>
                <p:nvPr/>
              </p:nvSpPr>
              <p:spPr bwMode="auto">
                <a:xfrm>
                  <a:off x="884" y="1661"/>
                  <a:ext cx="91" cy="91"/>
                </a:xfrm>
                <a:prstGeom prst="ellipse">
                  <a:avLst/>
                </a:prstGeom>
                <a:solidFill>
                  <a:srgbClr val="EEFDA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10377" name="AutoShape 109"/>
                <p:cNvSpPr>
                  <a:spLocks noChangeArrowheads="1"/>
                </p:cNvSpPr>
                <p:nvPr/>
              </p:nvSpPr>
              <p:spPr bwMode="auto">
                <a:xfrm>
                  <a:off x="1156" y="1661"/>
                  <a:ext cx="91" cy="91"/>
                </a:xfrm>
                <a:prstGeom prst="diamond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</p:grpSp>
          <p:sp>
            <p:nvSpPr>
              <p:cNvPr id="10373" name="AutoShape 100"/>
              <p:cNvSpPr>
                <a:spLocks noChangeArrowheads="1"/>
              </p:cNvSpPr>
              <p:nvPr/>
            </p:nvSpPr>
            <p:spPr bwMode="auto">
              <a:xfrm>
                <a:off x="1292" y="2237"/>
                <a:ext cx="68" cy="68"/>
              </a:xfrm>
              <a:prstGeom prst="triangle">
                <a:avLst>
                  <a:gd name="adj" fmla="val 50000"/>
                </a:avLst>
              </a:prstGeom>
              <a:solidFill>
                <a:srgbClr val="5A1AE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sp>
          <p:nvSpPr>
            <p:cNvPr id="10371" name="AutoShape 103"/>
            <p:cNvSpPr>
              <a:spLocks noChangeArrowheads="1"/>
            </p:cNvSpPr>
            <p:nvPr/>
          </p:nvSpPr>
          <p:spPr bwMode="auto">
            <a:xfrm>
              <a:off x="1292" y="1888"/>
              <a:ext cx="91" cy="91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</p:grpSp>
      <p:grpSp>
        <p:nvGrpSpPr>
          <p:cNvPr id="10414" name="Group 325"/>
          <p:cNvGrpSpPr>
            <a:grpSpLocks/>
          </p:cNvGrpSpPr>
          <p:nvPr/>
        </p:nvGrpSpPr>
        <p:grpSpPr bwMode="auto">
          <a:xfrm>
            <a:off x="7380288" y="4579938"/>
            <a:ext cx="1368425" cy="1512887"/>
            <a:chOff x="4332" y="2750"/>
            <a:chExt cx="862" cy="953"/>
          </a:xfrm>
        </p:grpSpPr>
        <p:sp>
          <p:nvSpPr>
            <p:cNvPr id="10359" name="AutoShape 7"/>
            <p:cNvSpPr>
              <a:spLocks noChangeArrowheads="1"/>
            </p:cNvSpPr>
            <p:nvPr/>
          </p:nvSpPr>
          <p:spPr bwMode="auto">
            <a:xfrm>
              <a:off x="4332" y="2750"/>
              <a:ext cx="862" cy="953"/>
            </a:xfrm>
            <a:prstGeom prst="can">
              <a:avLst>
                <a:gd name="adj" fmla="val 27639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60" name="Rectangle 178"/>
            <p:cNvSpPr>
              <a:spLocks noChangeArrowheads="1"/>
            </p:cNvSpPr>
            <p:nvPr/>
          </p:nvSpPr>
          <p:spPr bwMode="auto">
            <a:xfrm>
              <a:off x="5012" y="3067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61" name="Rectangle 183"/>
            <p:cNvSpPr>
              <a:spLocks noChangeArrowheads="1"/>
            </p:cNvSpPr>
            <p:nvPr/>
          </p:nvSpPr>
          <p:spPr bwMode="auto">
            <a:xfrm>
              <a:off x="4740" y="3113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62" name="Rectangle 187"/>
            <p:cNvSpPr>
              <a:spLocks noChangeArrowheads="1"/>
            </p:cNvSpPr>
            <p:nvPr/>
          </p:nvSpPr>
          <p:spPr bwMode="auto">
            <a:xfrm>
              <a:off x="4422" y="3339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63" name="Rectangle 191"/>
            <p:cNvSpPr>
              <a:spLocks noChangeArrowheads="1"/>
            </p:cNvSpPr>
            <p:nvPr/>
          </p:nvSpPr>
          <p:spPr bwMode="auto">
            <a:xfrm>
              <a:off x="4876" y="3385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64" name="Rectangle 195"/>
            <p:cNvSpPr>
              <a:spLocks noChangeArrowheads="1"/>
            </p:cNvSpPr>
            <p:nvPr/>
          </p:nvSpPr>
          <p:spPr bwMode="auto">
            <a:xfrm>
              <a:off x="4558" y="3022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65" name="Rectangle 199"/>
            <p:cNvSpPr>
              <a:spLocks noChangeArrowheads="1"/>
            </p:cNvSpPr>
            <p:nvPr/>
          </p:nvSpPr>
          <p:spPr bwMode="auto">
            <a:xfrm>
              <a:off x="4377" y="2976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66" name="Rectangle 232"/>
            <p:cNvSpPr>
              <a:spLocks noChangeArrowheads="1"/>
            </p:cNvSpPr>
            <p:nvPr/>
          </p:nvSpPr>
          <p:spPr bwMode="auto">
            <a:xfrm>
              <a:off x="4649" y="3339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67" name="Rectangle 235"/>
            <p:cNvSpPr>
              <a:spLocks noChangeArrowheads="1"/>
            </p:cNvSpPr>
            <p:nvPr/>
          </p:nvSpPr>
          <p:spPr bwMode="auto">
            <a:xfrm>
              <a:off x="4694" y="3566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68" name="Rectangle 238"/>
            <p:cNvSpPr>
              <a:spLocks noChangeArrowheads="1"/>
            </p:cNvSpPr>
            <p:nvPr/>
          </p:nvSpPr>
          <p:spPr bwMode="auto">
            <a:xfrm>
              <a:off x="5012" y="3249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69" name="Rectangle 241"/>
            <p:cNvSpPr>
              <a:spLocks noChangeArrowheads="1"/>
            </p:cNvSpPr>
            <p:nvPr/>
          </p:nvSpPr>
          <p:spPr bwMode="auto">
            <a:xfrm>
              <a:off x="5057" y="3475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</p:grpSp>
      <p:grpSp>
        <p:nvGrpSpPr>
          <p:cNvPr id="10415" name="Group 268"/>
          <p:cNvGrpSpPr>
            <a:grpSpLocks/>
          </p:cNvGrpSpPr>
          <p:nvPr/>
        </p:nvGrpSpPr>
        <p:grpSpPr bwMode="auto">
          <a:xfrm>
            <a:off x="250825" y="3573463"/>
            <a:ext cx="2881313" cy="376237"/>
            <a:chOff x="249" y="2614"/>
            <a:chExt cx="1815" cy="237"/>
          </a:xfrm>
        </p:grpSpPr>
        <p:sp>
          <p:nvSpPr>
            <p:cNvPr id="10350" name="Text Box 264"/>
            <p:cNvSpPr txBox="1">
              <a:spLocks noChangeArrowheads="1"/>
            </p:cNvSpPr>
            <p:nvPr/>
          </p:nvSpPr>
          <p:spPr bwMode="auto">
            <a:xfrm>
              <a:off x="1202" y="2614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Calibri" pitchFamily="34" charset="0"/>
                </a:rPr>
                <a:t>+</a:t>
              </a:r>
            </a:p>
          </p:txBody>
        </p:sp>
        <p:grpSp>
          <p:nvGrpSpPr>
            <p:cNvPr id="10351" name="Group 267"/>
            <p:cNvGrpSpPr>
              <a:grpSpLocks/>
            </p:cNvGrpSpPr>
            <p:nvPr/>
          </p:nvGrpSpPr>
          <p:grpSpPr bwMode="auto">
            <a:xfrm>
              <a:off x="249" y="2614"/>
              <a:ext cx="1815" cy="237"/>
              <a:chOff x="249" y="2614"/>
              <a:chExt cx="1815" cy="237"/>
            </a:xfrm>
          </p:grpSpPr>
          <p:sp>
            <p:nvSpPr>
              <p:cNvPr id="10352" name="Oval 179"/>
              <p:cNvSpPr>
                <a:spLocks noChangeArrowheads="1"/>
              </p:cNvSpPr>
              <p:nvPr/>
            </p:nvSpPr>
            <p:spPr bwMode="auto">
              <a:xfrm>
                <a:off x="1383" y="2704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353" name="Rectangle 254"/>
              <p:cNvSpPr>
                <a:spLocks noChangeArrowheads="1"/>
              </p:cNvSpPr>
              <p:nvPr/>
            </p:nvSpPr>
            <p:spPr bwMode="auto">
              <a:xfrm>
                <a:off x="1111" y="2704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354" name="Text Box 265"/>
              <p:cNvSpPr txBox="1">
                <a:spLocks noChangeArrowheads="1"/>
              </p:cNvSpPr>
              <p:nvPr/>
            </p:nvSpPr>
            <p:spPr bwMode="auto">
              <a:xfrm>
                <a:off x="1701" y="2614"/>
                <a:ext cx="22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0355" name="AutoShape 182"/>
              <p:cNvSpPr>
                <a:spLocks noChangeArrowheads="1"/>
              </p:cNvSpPr>
              <p:nvPr/>
            </p:nvSpPr>
            <p:spPr bwMode="auto">
              <a:xfrm>
                <a:off x="1655" y="2704"/>
                <a:ext cx="68" cy="68"/>
              </a:xfrm>
              <a:prstGeom prst="triangle">
                <a:avLst>
                  <a:gd name="adj" fmla="val 50000"/>
                </a:avLst>
              </a:prstGeom>
              <a:solidFill>
                <a:srgbClr val="5A1AE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356" name="AutoShape 261"/>
              <p:cNvSpPr>
                <a:spLocks noChangeArrowheads="1"/>
              </p:cNvSpPr>
              <p:nvPr/>
            </p:nvSpPr>
            <p:spPr bwMode="auto">
              <a:xfrm>
                <a:off x="1882" y="2704"/>
                <a:ext cx="91" cy="91"/>
              </a:xfrm>
              <a:prstGeom prst="diamon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10357" name="Text Box 262"/>
              <p:cNvSpPr txBox="1">
                <a:spLocks noChangeArrowheads="1"/>
              </p:cNvSpPr>
              <p:nvPr/>
            </p:nvSpPr>
            <p:spPr bwMode="auto">
              <a:xfrm>
                <a:off x="249" y="2614"/>
                <a:ext cx="1815" cy="237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Prot.Tot</a:t>
                </a:r>
                <a:r>
                  <a:rPr lang="es-ES">
                    <a:latin typeface="Calibri" pitchFamily="34" charset="0"/>
                  </a:rPr>
                  <a:t>: ∑</a:t>
                </a:r>
              </a:p>
            </p:txBody>
          </p:sp>
          <p:sp>
            <p:nvSpPr>
              <p:cNvPr id="10358" name="Text Box 266"/>
              <p:cNvSpPr txBox="1">
                <a:spLocks noChangeArrowheads="1"/>
              </p:cNvSpPr>
              <p:nvPr/>
            </p:nvSpPr>
            <p:spPr bwMode="auto">
              <a:xfrm>
                <a:off x="1474" y="2614"/>
                <a:ext cx="22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>
                    <a:latin typeface="Calibri" pitchFamily="34" charset="0"/>
                  </a:rPr>
                  <a:t>+</a:t>
                </a:r>
              </a:p>
            </p:txBody>
          </p:sp>
        </p:grpSp>
      </p:grpSp>
      <p:grpSp>
        <p:nvGrpSpPr>
          <p:cNvPr id="10417" name="Group 322"/>
          <p:cNvGrpSpPr>
            <a:grpSpLocks/>
          </p:cNvGrpSpPr>
          <p:nvPr/>
        </p:nvGrpSpPr>
        <p:grpSpPr bwMode="auto">
          <a:xfrm>
            <a:off x="3778250" y="3557588"/>
            <a:ext cx="2449513" cy="376237"/>
            <a:chOff x="2290" y="2523"/>
            <a:chExt cx="1543" cy="237"/>
          </a:xfrm>
        </p:grpSpPr>
        <p:sp>
          <p:nvSpPr>
            <p:cNvPr id="10344" name="Text Box 270"/>
            <p:cNvSpPr txBox="1">
              <a:spLocks noChangeArrowheads="1"/>
            </p:cNvSpPr>
            <p:nvPr/>
          </p:nvSpPr>
          <p:spPr bwMode="auto">
            <a:xfrm>
              <a:off x="3243" y="2523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>
                  <a:latin typeface="Calibri" pitchFamily="34" charset="0"/>
                </a:rPr>
                <a:t>+</a:t>
              </a:r>
            </a:p>
          </p:txBody>
        </p:sp>
        <p:sp>
          <p:nvSpPr>
            <p:cNvPr id="10345" name="Oval 272"/>
            <p:cNvSpPr>
              <a:spLocks noChangeArrowheads="1"/>
            </p:cNvSpPr>
            <p:nvPr/>
          </p:nvSpPr>
          <p:spPr bwMode="auto">
            <a:xfrm>
              <a:off x="3424" y="2614"/>
              <a:ext cx="91" cy="91"/>
            </a:xfrm>
            <a:prstGeom prst="ellipse">
              <a:avLst/>
            </a:prstGeom>
            <a:solidFill>
              <a:srgbClr val="EEFDA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46" name="Rectangle 273"/>
            <p:cNvSpPr>
              <a:spLocks noChangeArrowheads="1"/>
            </p:cNvSpPr>
            <p:nvPr/>
          </p:nvSpPr>
          <p:spPr bwMode="auto">
            <a:xfrm>
              <a:off x="3152" y="2614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47" name="AutoShape 275"/>
            <p:cNvSpPr>
              <a:spLocks noChangeArrowheads="1"/>
            </p:cNvSpPr>
            <p:nvPr/>
          </p:nvSpPr>
          <p:spPr bwMode="auto">
            <a:xfrm>
              <a:off x="3696" y="2615"/>
              <a:ext cx="68" cy="68"/>
            </a:xfrm>
            <a:prstGeom prst="triangle">
              <a:avLst>
                <a:gd name="adj" fmla="val 50000"/>
              </a:avLst>
            </a:prstGeom>
            <a:solidFill>
              <a:srgbClr val="5A1AE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48" name="Text Box 277"/>
            <p:cNvSpPr txBox="1">
              <a:spLocks noChangeArrowheads="1"/>
            </p:cNvSpPr>
            <p:nvPr/>
          </p:nvSpPr>
          <p:spPr bwMode="auto">
            <a:xfrm>
              <a:off x="2290" y="2523"/>
              <a:ext cx="1543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Prot.Tot</a:t>
              </a:r>
              <a:r>
                <a:rPr lang="es-ES">
                  <a:latin typeface="Calibri" pitchFamily="34" charset="0"/>
                </a:rPr>
                <a:t>: ∑</a:t>
              </a:r>
            </a:p>
          </p:txBody>
        </p:sp>
        <p:sp>
          <p:nvSpPr>
            <p:cNvPr id="10349" name="Text Box 278"/>
            <p:cNvSpPr txBox="1">
              <a:spLocks noChangeArrowheads="1"/>
            </p:cNvSpPr>
            <p:nvPr/>
          </p:nvSpPr>
          <p:spPr bwMode="auto">
            <a:xfrm>
              <a:off x="3515" y="2523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>
                  <a:latin typeface="Calibri" pitchFamily="34" charset="0"/>
                </a:rPr>
                <a:t>+</a:t>
              </a:r>
            </a:p>
          </p:txBody>
        </p:sp>
      </p:grpSp>
      <p:grpSp>
        <p:nvGrpSpPr>
          <p:cNvPr id="10418" name="Group 313"/>
          <p:cNvGrpSpPr>
            <a:grpSpLocks/>
          </p:cNvGrpSpPr>
          <p:nvPr/>
        </p:nvGrpSpPr>
        <p:grpSpPr bwMode="auto">
          <a:xfrm>
            <a:off x="1979613" y="2205038"/>
            <a:ext cx="1079500" cy="647700"/>
            <a:chOff x="1610" y="1480"/>
            <a:chExt cx="680" cy="408"/>
          </a:xfrm>
        </p:grpSpPr>
        <p:sp>
          <p:nvSpPr>
            <p:cNvPr id="10342" name="Line 279"/>
            <p:cNvSpPr>
              <a:spLocks noChangeShapeType="1"/>
            </p:cNvSpPr>
            <p:nvPr/>
          </p:nvSpPr>
          <p:spPr bwMode="auto">
            <a:xfrm>
              <a:off x="1610" y="1888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343" name="Text Box 281"/>
            <p:cNvSpPr txBox="1">
              <a:spLocks noChangeArrowheads="1"/>
            </p:cNvSpPr>
            <p:nvPr/>
          </p:nvSpPr>
          <p:spPr bwMode="auto">
            <a:xfrm>
              <a:off x="1701" y="1480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A</a:t>
              </a:r>
            </a:p>
          </p:txBody>
        </p:sp>
      </p:grpSp>
      <p:grpSp>
        <p:nvGrpSpPr>
          <p:cNvPr id="10419" name="Group 324"/>
          <p:cNvGrpSpPr>
            <a:grpSpLocks/>
          </p:cNvGrpSpPr>
          <p:nvPr/>
        </p:nvGrpSpPr>
        <p:grpSpPr bwMode="auto">
          <a:xfrm>
            <a:off x="6084888" y="2420938"/>
            <a:ext cx="1079500" cy="576262"/>
            <a:chOff x="3424" y="1525"/>
            <a:chExt cx="680" cy="363"/>
          </a:xfrm>
        </p:grpSpPr>
        <p:sp>
          <p:nvSpPr>
            <p:cNvPr id="10340" name="Line 280"/>
            <p:cNvSpPr>
              <a:spLocks noChangeShapeType="1"/>
            </p:cNvSpPr>
            <p:nvPr/>
          </p:nvSpPr>
          <p:spPr bwMode="auto">
            <a:xfrm>
              <a:off x="3424" y="1888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341" name="Text Box 282"/>
            <p:cNvSpPr txBox="1">
              <a:spLocks noChangeArrowheads="1"/>
            </p:cNvSpPr>
            <p:nvPr/>
          </p:nvSpPr>
          <p:spPr bwMode="auto">
            <a:xfrm>
              <a:off x="3560" y="1525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Calibri" pitchFamily="34" charset="0"/>
                </a:rPr>
                <a:t>B</a:t>
              </a:r>
              <a:endParaRPr lang="es-ES">
                <a:latin typeface="Calibri" pitchFamily="34" charset="0"/>
              </a:endParaRPr>
            </a:p>
          </p:txBody>
        </p:sp>
      </p:grpSp>
      <p:grpSp>
        <p:nvGrpSpPr>
          <p:cNvPr id="10420" name="Group 293"/>
          <p:cNvGrpSpPr>
            <a:grpSpLocks/>
          </p:cNvGrpSpPr>
          <p:nvPr/>
        </p:nvGrpSpPr>
        <p:grpSpPr bwMode="auto">
          <a:xfrm>
            <a:off x="6948488" y="3573463"/>
            <a:ext cx="2087562" cy="376237"/>
            <a:chOff x="1429" y="3158"/>
            <a:chExt cx="1315" cy="237"/>
          </a:xfrm>
        </p:grpSpPr>
        <p:sp>
          <p:nvSpPr>
            <p:cNvPr id="10336" name="Text Box 284"/>
            <p:cNvSpPr txBox="1">
              <a:spLocks noChangeArrowheads="1"/>
            </p:cNvSpPr>
            <p:nvPr/>
          </p:nvSpPr>
          <p:spPr bwMode="auto">
            <a:xfrm>
              <a:off x="2382" y="3158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>
                  <a:latin typeface="Calibri" pitchFamily="34" charset="0"/>
                </a:rPr>
                <a:t>+</a:t>
              </a:r>
            </a:p>
          </p:txBody>
        </p:sp>
        <p:sp>
          <p:nvSpPr>
            <p:cNvPr id="10337" name="Oval 286"/>
            <p:cNvSpPr>
              <a:spLocks noChangeArrowheads="1"/>
            </p:cNvSpPr>
            <p:nvPr/>
          </p:nvSpPr>
          <p:spPr bwMode="auto">
            <a:xfrm>
              <a:off x="2563" y="3248"/>
              <a:ext cx="91" cy="91"/>
            </a:xfrm>
            <a:prstGeom prst="ellipse">
              <a:avLst/>
            </a:prstGeom>
            <a:solidFill>
              <a:srgbClr val="EEFDA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38" name="Rectangle 287"/>
            <p:cNvSpPr>
              <a:spLocks noChangeArrowheads="1"/>
            </p:cNvSpPr>
            <p:nvPr/>
          </p:nvSpPr>
          <p:spPr bwMode="auto">
            <a:xfrm>
              <a:off x="2291" y="3248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39" name="Text Box 291"/>
            <p:cNvSpPr txBox="1">
              <a:spLocks noChangeArrowheads="1"/>
            </p:cNvSpPr>
            <p:nvPr/>
          </p:nvSpPr>
          <p:spPr bwMode="auto">
            <a:xfrm>
              <a:off x="1429" y="3158"/>
              <a:ext cx="1315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Prot.Tot</a:t>
              </a:r>
              <a:r>
                <a:rPr lang="es-ES">
                  <a:latin typeface="Calibri" pitchFamily="34" charset="0"/>
                </a:rPr>
                <a:t>: ∑</a:t>
              </a:r>
            </a:p>
          </p:txBody>
        </p:sp>
      </p:grpSp>
      <p:grpSp>
        <p:nvGrpSpPr>
          <p:cNvPr id="10421" name="Group 304"/>
          <p:cNvGrpSpPr>
            <a:grpSpLocks/>
          </p:cNvGrpSpPr>
          <p:nvPr/>
        </p:nvGrpSpPr>
        <p:grpSpPr bwMode="auto">
          <a:xfrm>
            <a:off x="7092950" y="6237288"/>
            <a:ext cx="1655763" cy="376237"/>
            <a:chOff x="1519" y="3249"/>
            <a:chExt cx="1043" cy="237"/>
          </a:xfrm>
        </p:grpSpPr>
        <p:sp>
          <p:nvSpPr>
            <p:cNvPr id="10334" name="Rectangle 298"/>
            <p:cNvSpPr>
              <a:spLocks noChangeArrowheads="1"/>
            </p:cNvSpPr>
            <p:nvPr/>
          </p:nvSpPr>
          <p:spPr bwMode="auto">
            <a:xfrm>
              <a:off x="2381" y="3339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335" name="Text Box 302"/>
            <p:cNvSpPr txBox="1">
              <a:spLocks noChangeArrowheads="1"/>
            </p:cNvSpPr>
            <p:nvPr/>
          </p:nvSpPr>
          <p:spPr bwMode="auto">
            <a:xfrm>
              <a:off x="1519" y="3249"/>
              <a:ext cx="1043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Prot.Tot</a:t>
              </a:r>
              <a:r>
                <a:rPr lang="es-ES">
                  <a:latin typeface="Calibri" pitchFamily="34" charset="0"/>
                </a:rPr>
                <a:t>: ∑</a:t>
              </a:r>
            </a:p>
          </p:txBody>
        </p:sp>
      </p:grpSp>
      <p:grpSp>
        <p:nvGrpSpPr>
          <p:cNvPr id="10426" name="Group 321"/>
          <p:cNvGrpSpPr>
            <a:grpSpLocks/>
          </p:cNvGrpSpPr>
          <p:nvPr/>
        </p:nvGrpSpPr>
        <p:grpSpPr bwMode="auto">
          <a:xfrm>
            <a:off x="4284663" y="1844675"/>
            <a:ext cx="1368425" cy="1512888"/>
            <a:chOff x="2245" y="1252"/>
            <a:chExt cx="862" cy="953"/>
          </a:xfrm>
        </p:grpSpPr>
        <p:grpSp>
          <p:nvGrpSpPr>
            <p:cNvPr id="10268" name="Group 316"/>
            <p:cNvGrpSpPr>
              <a:grpSpLocks/>
            </p:cNvGrpSpPr>
            <p:nvPr/>
          </p:nvGrpSpPr>
          <p:grpSpPr bwMode="auto">
            <a:xfrm>
              <a:off x="2245" y="1252"/>
              <a:ext cx="862" cy="953"/>
              <a:chOff x="2381" y="1434"/>
              <a:chExt cx="862" cy="953"/>
            </a:xfrm>
          </p:grpSpPr>
          <p:grpSp>
            <p:nvGrpSpPr>
              <p:cNvPr id="10272" name="Group 315"/>
              <p:cNvGrpSpPr>
                <a:grpSpLocks/>
              </p:cNvGrpSpPr>
              <p:nvPr/>
            </p:nvGrpSpPr>
            <p:grpSpPr bwMode="auto">
              <a:xfrm>
                <a:off x="2381" y="1434"/>
                <a:ext cx="862" cy="953"/>
                <a:chOff x="2381" y="1434"/>
                <a:chExt cx="862" cy="953"/>
              </a:xfrm>
            </p:grpSpPr>
            <p:grpSp>
              <p:nvGrpSpPr>
                <p:cNvPr id="10277" name="Group 314"/>
                <p:cNvGrpSpPr>
                  <a:grpSpLocks/>
                </p:cNvGrpSpPr>
                <p:nvPr/>
              </p:nvGrpSpPr>
              <p:grpSpPr bwMode="auto">
                <a:xfrm>
                  <a:off x="2381" y="1434"/>
                  <a:ext cx="862" cy="953"/>
                  <a:chOff x="2381" y="1434"/>
                  <a:chExt cx="862" cy="953"/>
                </a:xfrm>
              </p:grpSpPr>
              <p:sp>
                <p:nvSpPr>
                  <p:cNvPr id="10286" name="AutoShape 5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1434"/>
                    <a:ext cx="862" cy="953"/>
                  </a:xfrm>
                  <a:prstGeom prst="can">
                    <a:avLst>
                      <a:gd name="adj" fmla="val 27639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  <p:grpSp>
                <p:nvGrpSpPr>
                  <p:cNvPr id="10287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2381" y="2046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10331" name="AutoShape 1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32" name="Rectangle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33" name="Oval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88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2835" y="1728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10328" name="AutoShape 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29" name="Rectangle 1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30" name="Oval 1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89" name="Group 140"/>
                  <p:cNvGrpSpPr>
                    <a:grpSpLocks/>
                  </p:cNvGrpSpPr>
                  <p:nvPr/>
                </p:nvGrpSpPr>
                <p:grpSpPr bwMode="auto">
                  <a:xfrm>
                    <a:off x="2472" y="1842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10325" name="AutoShape 1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26" name="Rectangle 1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27" name="Oval 1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90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2653" y="1864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10322" name="AutoShape 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23" name="Rectangle 1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24" name="Oval 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91" name="Group 148"/>
                  <p:cNvGrpSpPr>
                    <a:grpSpLocks/>
                  </p:cNvGrpSpPr>
                  <p:nvPr/>
                </p:nvGrpSpPr>
                <p:grpSpPr bwMode="auto">
                  <a:xfrm>
                    <a:off x="2608" y="1728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10319" name="AutoShape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20" name="Rectangle 1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21" name="Oval 1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92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2381" y="1661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10316" name="AutoShape 1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17" name="Rectangle 1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18" name="Oval 1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93" name="Group 156"/>
                  <p:cNvGrpSpPr>
                    <a:grpSpLocks/>
                  </p:cNvGrpSpPr>
                  <p:nvPr/>
                </p:nvGrpSpPr>
                <p:grpSpPr bwMode="auto">
                  <a:xfrm>
                    <a:off x="2608" y="2227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10313" name="AutoShape 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14" name="Rectangle 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15" name="Oval 1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94" name="Group 164"/>
                  <p:cNvGrpSpPr>
                    <a:grpSpLocks/>
                  </p:cNvGrpSpPr>
                  <p:nvPr/>
                </p:nvGrpSpPr>
                <p:grpSpPr bwMode="auto">
                  <a:xfrm>
                    <a:off x="2971" y="2046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10310" name="AutoShape 1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11" name="Rectangle 1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12" name="Oval 1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95" name="Group 168"/>
                  <p:cNvGrpSpPr>
                    <a:grpSpLocks/>
                  </p:cNvGrpSpPr>
                  <p:nvPr/>
                </p:nvGrpSpPr>
                <p:grpSpPr bwMode="auto">
                  <a:xfrm>
                    <a:off x="2971" y="1819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10307" name="AutoShape 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08" name="Rectangle 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09" name="Oval 1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96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2744" y="2046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10304" name="AutoShape 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05" name="Rectangle 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06" name="Oval 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97" name="Group 246"/>
                  <p:cNvGrpSpPr>
                    <a:grpSpLocks/>
                  </p:cNvGrpSpPr>
                  <p:nvPr/>
                </p:nvGrpSpPr>
                <p:grpSpPr bwMode="auto">
                  <a:xfrm>
                    <a:off x="3016" y="2182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10301" name="AutoShap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02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03" name="Oval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0298" name="Group 250"/>
                  <p:cNvGrpSpPr>
                    <a:grpSpLocks/>
                  </p:cNvGrpSpPr>
                  <p:nvPr/>
                </p:nvGrpSpPr>
                <p:grpSpPr bwMode="auto">
                  <a:xfrm>
                    <a:off x="2426" y="2227"/>
                    <a:ext cx="181" cy="137"/>
                    <a:chOff x="2745" y="3249"/>
                    <a:chExt cx="181" cy="137"/>
                  </a:xfrm>
                </p:grpSpPr>
                <p:sp>
                  <p:nvSpPr>
                    <p:cNvPr id="10299" name="Rectangle 2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45" y="3249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0300" name="Oval 2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35" y="3295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0278" name="Group 111"/>
                <p:cNvGrpSpPr>
                  <a:grpSpLocks/>
                </p:cNvGrpSpPr>
                <p:nvPr/>
              </p:nvGrpSpPr>
              <p:grpSpPr bwMode="auto">
                <a:xfrm>
                  <a:off x="2880" y="1888"/>
                  <a:ext cx="227" cy="159"/>
                  <a:chOff x="1383" y="3203"/>
                  <a:chExt cx="227" cy="159"/>
                </a:xfrm>
              </p:grpSpPr>
              <p:sp>
                <p:nvSpPr>
                  <p:cNvPr id="10283" name="AutoShape 112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294"/>
                    <a:ext cx="68" cy="6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5A1AE8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  <p:sp>
                <p:nvSpPr>
                  <p:cNvPr id="10284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1429" y="3203"/>
                    <a:ext cx="90" cy="91"/>
                  </a:xfrm>
                  <a:prstGeom prst="rect">
                    <a:avLst/>
                  </a:prstGeom>
                  <a:solidFill>
                    <a:srgbClr val="FF33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  <p:sp>
                <p:nvSpPr>
                  <p:cNvPr id="10285" name="Oval 114"/>
                  <p:cNvSpPr>
                    <a:spLocks noChangeArrowheads="1"/>
                  </p:cNvSpPr>
                  <p:nvPr/>
                </p:nvSpPr>
                <p:spPr bwMode="auto">
                  <a:xfrm>
                    <a:off x="1519" y="3249"/>
                    <a:ext cx="91" cy="91"/>
                  </a:xfrm>
                  <a:prstGeom prst="ellipse">
                    <a:avLst/>
                  </a:prstGeom>
                  <a:solidFill>
                    <a:srgbClr val="EEFDA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0279" name="Group 117"/>
                <p:cNvGrpSpPr>
                  <a:grpSpLocks/>
                </p:cNvGrpSpPr>
                <p:nvPr/>
              </p:nvGrpSpPr>
              <p:grpSpPr bwMode="auto">
                <a:xfrm>
                  <a:off x="2562" y="2024"/>
                  <a:ext cx="227" cy="159"/>
                  <a:chOff x="1383" y="3203"/>
                  <a:chExt cx="227" cy="159"/>
                </a:xfrm>
              </p:grpSpPr>
              <p:sp>
                <p:nvSpPr>
                  <p:cNvPr id="10280" name="AutoShape 118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294"/>
                    <a:ext cx="68" cy="6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5A1AE8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  <p:sp>
                <p:nvSpPr>
                  <p:cNvPr id="10281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1429" y="3203"/>
                    <a:ext cx="90" cy="91"/>
                  </a:xfrm>
                  <a:prstGeom prst="rect">
                    <a:avLst/>
                  </a:prstGeom>
                  <a:solidFill>
                    <a:srgbClr val="FF33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  <p:sp>
                <p:nvSpPr>
                  <p:cNvPr id="10282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1519" y="3249"/>
                    <a:ext cx="91" cy="91"/>
                  </a:xfrm>
                  <a:prstGeom prst="ellipse">
                    <a:avLst/>
                  </a:prstGeom>
                  <a:solidFill>
                    <a:srgbClr val="EEFDA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0273" name="Group 160"/>
              <p:cNvGrpSpPr>
                <a:grpSpLocks/>
              </p:cNvGrpSpPr>
              <p:nvPr/>
            </p:nvGrpSpPr>
            <p:grpSpPr bwMode="auto">
              <a:xfrm>
                <a:off x="2835" y="2217"/>
                <a:ext cx="227" cy="159"/>
                <a:chOff x="1383" y="3203"/>
                <a:chExt cx="227" cy="159"/>
              </a:xfrm>
            </p:grpSpPr>
            <p:sp>
              <p:nvSpPr>
                <p:cNvPr id="10274" name="AutoShape 161"/>
                <p:cNvSpPr>
                  <a:spLocks noChangeArrowheads="1"/>
                </p:cNvSpPr>
                <p:nvPr/>
              </p:nvSpPr>
              <p:spPr bwMode="auto">
                <a:xfrm>
                  <a:off x="1383" y="3294"/>
                  <a:ext cx="68" cy="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5A1AE8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10275" name="Rectangle 162"/>
                <p:cNvSpPr>
                  <a:spLocks noChangeArrowheads="1"/>
                </p:cNvSpPr>
                <p:nvPr/>
              </p:nvSpPr>
              <p:spPr bwMode="auto">
                <a:xfrm>
                  <a:off x="1429" y="3203"/>
                  <a:ext cx="90" cy="91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  <p:sp>
              <p:nvSpPr>
                <p:cNvPr id="10276" name="Oval 163"/>
                <p:cNvSpPr>
                  <a:spLocks noChangeArrowheads="1"/>
                </p:cNvSpPr>
                <p:nvPr/>
              </p:nvSpPr>
              <p:spPr bwMode="auto">
                <a:xfrm>
                  <a:off x="1519" y="3249"/>
                  <a:ext cx="91" cy="91"/>
                </a:xfrm>
                <a:prstGeom prst="ellipse">
                  <a:avLst/>
                </a:prstGeom>
                <a:solidFill>
                  <a:srgbClr val="EEFDA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10269" name="AutoShape 318"/>
            <p:cNvSpPr>
              <a:spLocks noChangeArrowheads="1"/>
            </p:cNvSpPr>
            <p:nvPr/>
          </p:nvSpPr>
          <p:spPr bwMode="auto">
            <a:xfrm>
              <a:off x="2971" y="1480"/>
              <a:ext cx="68" cy="68"/>
            </a:xfrm>
            <a:prstGeom prst="triangle">
              <a:avLst>
                <a:gd name="adj" fmla="val 50000"/>
              </a:avLst>
            </a:prstGeom>
            <a:solidFill>
              <a:srgbClr val="5A1AE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270" name="Rectangle 319"/>
            <p:cNvSpPr>
              <a:spLocks noChangeArrowheads="1"/>
            </p:cNvSpPr>
            <p:nvPr/>
          </p:nvSpPr>
          <p:spPr bwMode="auto">
            <a:xfrm>
              <a:off x="3016" y="1797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10271" name="Oval 320"/>
            <p:cNvSpPr>
              <a:spLocks noChangeArrowheads="1"/>
            </p:cNvSpPr>
            <p:nvPr/>
          </p:nvSpPr>
          <p:spPr bwMode="auto">
            <a:xfrm>
              <a:off x="2971" y="1570"/>
              <a:ext cx="91" cy="91"/>
            </a:xfrm>
            <a:prstGeom prst="ellipse">
              <a:avLst/>
            </a:prstGeom>
            <a:solidFill>
              <a:srgbClr val="EEFDA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</p:grpSp>
      <p:grpSp>
        <p:nvGrpSpPr>
          <p:cNvPr id="10486" name="Group 341"/>
          <p:cNvGrpSpPr>
            <a:grpSpLocks/>
          </p:cNvGrpSpPr>
          <p:nvPr/>
        </p:nvGrpSpPr>
        <p:grpSpPr bwMode="auto">
          <a:xfrm>
            <a:off x="8101013" y="4005263"/>
            <a:ext cx="719137" cy="503237"/>
            <a:chOff x="5103" y="2523"/>
            <a:chExt cx="453" cy="317"/>
          </a:xfrm>
        </p:grpSpPr>
        <p:sp>
          <p:nvSpPr>
            <p:cNvPr id="10266" name="Line 326"/>
            <p:cNvSpPr>
              <a:spLocks noChangeShapeType="1"/>
            </p:cNvSpPr>
            <p:nvPr/>
          </p:nvSpPr>
          <p:spPr bwMode="auto">
            <a:xfrm>
              <a:off x="5103" y="2523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67" name="Text Box 327"/>
            <p:cNvSpPr txBox="1">
              <a:spLocks noChangeArrowheads="1"/>
            </p:cNvSpPr>
            <p:nvPr/>
          </p:nvSpPr>
          <p:spPr bwMode="auto">
            <a:xfrm>
              <a:off x="5193" y="2568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Calibri" pitchFamily="34" charset="0"/>
                </a:rPr>
                <a:t>D</a:t>
              </a:r>
              <a:endParaRPr lang="es-ES">
                <a:latin typeface="Calibri" pitchFamily="34" charset="0"/>
              </a:endParaRPr>
            </a:p>
          </p:txBody>
        </p:sp>
      </p:grpSp>
      <p:sp>
        <p:nvSpPr>
          <p:cNvPr id="10253" name="Text Box 328"/>
          <p:cNvSpPr txBox="1">
            <a:spLocks noChangeArrowheads="1"/>
          </p:cNvSpPr>
          <p:nvPr/>
        </p:nvSpPr>
        <p:spPr bwMode="auto">
          <a:xfrm>
            <a:off x="1187450" y="5084763"/>
            <a:ext cx="496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  <p:grpSp>
        <p:nvGrpSpPr>
          <p:cNvPr id="10487" name="Group 340"/>
          <p:cNvGrpSpPr>
            <a:grpSpLocks/>
          </p:cNvGrpSpPr>
          <p:nvPr/>
        </p:nvGrpSpPr>
        <p:grpSpPr bwMode="auto">
          <a:xfrm>
            <a:off x="827088" y="4508500"/>
            <a:ext cx="5832475" cy="1016000"/>
            <a:chOff x="521" y="2840"/>
            <a:chExt cx="3674" cy="640"/>
          </a:xfrm>
        </p:grpSpPr>
        <p:sp>
          <p:nvSpPr>
            <p:cNvPr id="10257" name="Text Box 330"/>
            <p:cNvSpPr txBox="1">
              <a:spLocks noChangeArrowheads="1"/>
            </p:cNvSpPr>
            <p:nvPr/>
          </p:nvSpPr>
          <p:spPr bwMode="auto">
            <a:xfrm>
              <a:off x="521" y="2973"/>
              <a:ext cx="16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Actividad </a:t>
              </a:r>
            </a:p>
            <a:p>
              <a:r>
                <a:rPr lang="es-ES" b="1">
                  <a:latin typeface="Calibri" pitchFamily="34" charset="0"/>
                </a:rPr>
                <a:t>específica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10258" name="Text Box 331"/>
            <p:cNvSpPr txBox="1">
              <a:spLocks noChangeArrowheads="1"/>
            </p:cNvSpPr>
            <p:nvPr/>
          </p:nvSpPr>
          <p:spPr bwMode="auto">
            <a:xfrm>
              <a:off x="1655" y="2840"/>
              <a:ext cx="54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U.I.E.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10259" name="Text Box 332"/>
            <p:cNvSpPr txBox="1">
              <a:spLocks noChangeArrowheads="1"/>
            </p:cNvSpPr>
            <p:nvPr/>
          </p:nvSpPr>
          <p:spPr bwMode="auto">
            <a:xfrm>
              <a:off x="1429" y="3249"/>
              <a:ext cx="12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latin typeface="Calibri" pitchFamily="34" charset="0"/>
                </a:rPr>
                <a:t>mgr de proteína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10260" name="Line 333"/>
            <p:cNvSpPr>
              <a:spLocks noChangeShapeType="1"/>
            </p:cNvSpPr>
            <p:nvPr/>
          </p:nvSpPr>
          <p:spPr bwMode="auto">
            <a:xfrm>
              <a:off x="1519" y="3203"/>
              <a:ext cx="9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61" name="Text Box 334"/>
            <p:cNvSpPr txBox="1">
              <a:spLocks noChangeArrowheads="1"/>
            </p:cNvSpPr>
            <p:nvPr/>
          </p:nvSpPr>
          <p:spPr bwMode="auto">
            <a:xfrm>
              <a:off x="1338" y="3067"/>
              <a:ext cx="18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latin typeface="Calibri" pitchFamily="34" charset="0"/>
                </a:rPr>
                <a:t>=</a:t>
              </a:r>
            </a:p>
          </p:txBody>
        </p:sp>
        <p:sp>
          <p:nvSpPr>
            <p:cNvPr id="10262" name="Text Box 336"/>
            <p:cNvSpPr txBox="1">
              <a:spLocks noChangeArrowheads="1"/>
            </p:cNvSpPr>
            <p:nvPr/>
          </p:nvSpPr>
          <p:spPr bwMode="auto">
            <a:xfrm>
              <a:off x="2562" y="3067"/>
              <a:ext cx="18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>
                  <a:latin typeface="Calibri" pitchFamily="34" charset="0"/>
                </a:rPr>
                <a:t>=</a:t>
              </a:r>
            </a:p>
          </p:txBody>
        </p:sp>
        <p:sp>
          <p:nvSpPr>
            <p:cNvPr id="10263" name="Text Box 337"/>
            <p:cNvSpPr txBox="1">
              <a:spLocks noChangeArrowheads="1"/>
            </p:cNvSpPr>
            <p:nvPr/>
          </p:nvSpPr>
          <p:spPr bwMode="auto">
            <a:xfrm>
              <a:off x="2789" y="2882"/>
              <a:ext cx="13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Activ. Enzimática</a:t>
              </a:r>
            </a:p>
          </p:txBody>
        </p:sp>
        <p:sp>
          <p:nvSpPr>
            <p:cNvPr id="10264" name="Line 338"/>
            <p:cNvSpPr>
              <a:spLocks noChangeShapeType="1"/>
            </p:cNvSpPr>
            <p:nvPr/>
          </p:nvSpPr>
          <p:spPr bwMode="auto">
            <a:xfrm>
              <a:off x="2789" y="3158"/>
              <a:ext cx="14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65" name="Text Box 339"/>
            <p:cNvSpPr txBox="1">
              <a:spLocks noChangeArrowheads="1"/>
            </p:cNvSpPr>
            <p:nvPr/>
          </p:nvSpPr>
          <p:spPr bwMode="auto">
            <a:xfrm>
              <a:off x="2971" y="3249"/>
              <a:ext cx="9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Prot. totales</a:t>
              </a:r>
            </a:p>
          </p:txBody>
        </p:sp>
      </p:grpSp>
      <p:sp>
        <p:nvSpPr>
          <p:cNvPr id="269" name="268 CuadroTexto"/>
          <p:cNvSpPr txBox="1"/>
          <p:nvPr/>
        </p:nvSpPr>
        <p:spPr>
          <a:xfrm>
            <a:off x="142875" y="5643563"/>
            <a:ext cx="5786438" cy="619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7800" indent="-177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b="1" dirty="0">
              <a:solidFill>
                <a:schemeClr val="accent2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>
              <a:latin typeface="+mn-lt"/>
              <a:cs typeface="+mn-cs"/>
            </a:endParaRPr>
          </a:p>
        </p:txBody>
      </p:sp>
      <p:sp>
        <p:nvSpPr>
          <p:cNvPr id="276" name="275 CuadroTexto"/>
          <p:cNvSpPr txBox="1"/>
          <p:nvPr/>
        </p:nvSpPr>
        <p:spPr>
          <a:xfrm>
            <a:off x="0" y="214313"/>
            <a:ext cx="8131175" cy="153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7800" indent="-177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u="sng" dirty="0">
                <a:latin typeface="+mn-lt"/>
                <a:cs typeface="+mn-cs"/>
              </a:rPr>
              <a:t>Actividad Específica</a:t>
            </a:r>
            <a:r>
              <a:rPr lang="es-ES" sz="2800" b="1" dirty="0">
                <a:latin typeface="+mn-lt"/>
                <a:cs typeface="+mn-cs"/>
              </a:rPr>
              <a:t> </a:t>
            </a:r>
          </a:p>
          <a:p>
            <a:pPr marL="177800" indent="-177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solidFill>
                  <a:schemeClr val="accent2"/>
                </a:solidFill>
                <a:latin typeface="+mn-lt"/>
                <a:cs typeface="+mn-cs"/>
              </a:rPr>
              <a:t>Actividad enzimática por cada miligramo de proteína </a:t>
            </a:r>
          </a:p>
          <a:p>
            <a:pPr marL="177800" indent="-1778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solidFill>
                  <a:schemeClr val="accent2"/>
                </a:solidFill>
                <a:latin typeface="+mn-lt"/>
                <a:cs typeface="+mn-cs"/>
              </a:rPr>
              <a:t>presente en la muestra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10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104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104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625" y="1090613"/>
            <a:ext cx="8501063" cy="4124325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¿Qué cambios ocurren 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en las reacciones enzimáticas?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2000" b="1" dirty="0">
                <a:latin typeface="Arial" pitchFamily="34" charset="0"/>
                <a:cs typeface="Arial" pitchFamily="34" charset="0"/>
              </a:rPr>
              <a:t>Las transformaciones químicas en los sistemas biológicos se acompañan de cambios energéticos.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sz="2000" b="1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2000" b="1" dirty="0">
                <a:latin typeface="Arial" pitchFamily="34" charset="0"/>
                <a:cs typeface="Arial" pitchFamily="34" charset="0"/>
              </a:rPr>
              <a:t>Conocer estos cambios permite entender la lógica y sentido del METABOLISMO celular.</a:t>
            </a:r>
            <a:r>
              <a:rPr lang="es-AR" sz="20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sz="2000" b="1" dirty="0">
                <a:latin typeface="Arial" pitchFamily="34" charset="0"/>
                <a:cs typeface="Arial" pitchFamily="34" charset="0"/>
              </a:rPr>
              <a:t>Los seres vivos requieren y utilizan la energía de su entorno, para realizar trabajo.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57250" y="571500"/>
            <a:ext cx="5357813" cy="61864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Energía libre </a:t>
            </a:r>
            <a:r>
              <a:rPr lang="es-A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(G) </a:t>
            </a:r>
            <a:r>
              <a:rPr lang="es-AR" dirty="0">
                <a:latin typeface="Arial" pitchFamily="34" charset="0"/>
                <a:cs typeface="Arial" pitchFamily="34" charset="0"/>
              </a:rPr>
              <a:t>(Energía de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Gibbs</a:t>
            </a:r>
            <a:r>
              <a:rPr lang="es-AR" dirty="0">
                <a:latin typeface="Arial" pitchFamily="34" charset="0"/>
                <a:cs typeface="Arial" pitchFamily="34" charset="0"/>
              </a:rPr>
              <a:t>): es la fracción de la energía liberada en las reacciones bioquímicas que es disponible para realizar trabajo útil (mecánico, químico, osmótico)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se determina el </a:t>
            </a: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cambio de G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(</a:t>
            </a:r>
            <a:r>
              <a:rPr lang="es-ES_tradnl" dirty="0">
                <a:latin typeface="Symbol" pitchFamily="18" charset="2"/>
                <a:cs typeface="Arial" pitchFamily="34" charset="0"/>
              </a:rPr>
              <a:t>D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G), se puede predecir el sentido de una reacción química, si ocurrirá espontáneamente o no.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los Reactivos tienen mayor energía que los Productos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G del sistema disminuye (- </a:t>
            </a:r>
            <a:r>
              <a:rPr lang="es-ES_tradnl" dirty="0">
                <a:latin typeface="Symbol" pitchFamily="18" charset="2"/>
                <a:cs typeface="Arial" pitchFamily="34" charset="0"/>
              </a:rPr>
              <a:t>D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G)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La reacción es </a:t>
            </a:r>
            <a:r>
              <a:rPr lang="es-ES_tradnl" b="1" i="1" dirty="0" err="1">
                <a:latin typeface="Arial" pitchFamily="34" charset="0"/>
                <a:cs typeface="Arial" pitchFamily="34" charset="0"/>
              </a:rPr>
              <a:t>exergónica</a:t>
            </a:r>
            <a:r>
              <a:rPr lang="es-ES_tradnl" i="1" dirty="0">
                <a:latin typeface="Arial" pitchFamily="34" charset="0"/>
                <a:cs typeface="Arial" pitchFamily="34" charset="0"/>
              </a:rPr>
              <a:t>,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se libera energía durante la reacción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los P tienen más energía que los Reactivos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G del sistema aumenta (+</a:t>
            </a:r>
            <a:r>
              <a:rPr lang="es-ES_tradnl" dirty="0">
                <a:latin typeface="Symbol" pitchFamily="18" charset="2"/>
                <a:cs typeface="Arial" pitchFamily="34" charset="0"/>
              </a:rPr>
              <a:t>D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G)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La reacción es </a:t>
            </a:r>
            <a:r>
              <a:rPr lang="es-ES_tradnl" b="1" i="1" dirty="0" err="1">
                <a:latin typeface="Arial" pitchFamily="34" charset="0"/>
                <a:cs typeface="Arial" pitchFamily="34" charset="0"/>
              </a:rPr>
              <a:t>endergónica</a:t>
            </a:r>
            <a:r>
              <a:rPr lang="es-ES_tradnl" b="1" i="1" dirty="0">
                <a:latin typeface="Arial" pitchFamily="34" charset="0"/>
                <a:cs typeface="Arial" pitchFamily="34" charset="0"/>
              </a:rPr>
              <a:t>,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necesita energía para que ocurra</a:t>
            </a:r>
            <a:endParaRPr lang="es-AR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4 CuadroTexto"/>
          <p:cNvSpPr txBox="1">
            <a:spLocks noChangeArrowheads="1"/>
          </p:cNvSpPr>
          <p:nvPr/>
        </p:nvSpPr>
        <p:spPr bwMode="auto">
          <a:xfrm>
            <a:off x="6500813" y="3786188"/>
            <a:ext cx="2416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>
                <a:solidFill>
                  <a:srgbClr val="7030A0"/>
                </a:solidFill>
              </a:rPr>
              <a:t>Reacción espontánea</a:t>
            </a:r>
          </a:p>
          <a:p>
            <a:pPr algn="ctr"/>
            <a:r>
              <a:rPr lang="es-ES_tradnl">
                <a:solidFill>
                  <a:srgbClr val="7030A0"/>
                </a:solidFill>
              </a:rPr>
              <a:t> </a:t>
            </a:r>
            <a:endParaRPr lang="es-AR">
              <a:solidFill>
                <a:srgbClr val="7030A0"/>
              </a:solidFill>
            </a:endParaRPr>
          </a:p>
        </p:txBody>
      </p:sp>
      <p:sp>
        <p:nvSpPr>
          <p:cNvPr id="6" name="5 Cerrar llave"/>
          <p:cNvSpPr/>
          <p:nvPr/>
        </p:nvSpPr>
        <p:spPr>
          <a:xfrm>
            <a:off x="6215063" y="3429000"/>
            <a:ext cx="142875" cy="1143000"/>
          </a:xfrm>
          <a:prstGeom prst="rightBrace">
            <a:avLst>
              <a:gd name="adj1" fmla="val 8333"/>
              <a:gd name="adj2" fmla="val 53325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7" name="6 Cerrar llave"/>
          <p:cNvSpPr/>
          <p:nvPr/>
        </p:nvSpPr>
        <p:spPr>
          <a:xfrm>
            <a:off x="6357938" y="5143500"/>
            <a:ext cx="142875" cy="1143000"/>
          </a:xfrm>
          <a:prstGeom prst="rightBrace">
            <a:avLst>
              <a:gd name="adj1" fmla="val 8333"/>
              <a:gd name="adj2" fmla="val 53325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2294" name="7 Rectángulo"/>
          <p:cNvSpPr>
            <a:spLocks noChangeArrowheads="1"/>
          </p:cNvSpPr>
          <p:nvPr/>
        </p:nvSpPr>
        <p:spPr bwMode="auto">
          <a:xfrm>
            <a:off x="6572250" y="5500688"/>
            <a:ext cx="2428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>
                <a:solidFill>
                  <a:srgbClr val="7030A0"/>
                </a:solidFill>
              </a:rPr>
              <a:t>Reacción NO  espontánea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6" grpId="0" animBg="1"/>
      <p:bldP spid="7" grpId="0" animBg="1"/>
      <p:bldP spid="122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smtClean="0">
                <a:solidFill>
                  <a:srgbClr val="0000FF"/>
                </a:solidFill>
              </a:rPr>
              <a:t>Diagrama de coordenadas de una reacción catalizada y sin catalizar</a:t>
            </a:r>
          </a:p>
        </p:txBody>
      </p:sp>
      <p:sp>
        <p:nvSpPr>
          <p:cNvPr id="13315" name="Rectangle 26"/>
          <p:cNvSpPr>
            <a:spLocks noChangeArrowheads="1"/>
          </p:cNvSpPr>
          <p:nvPr/>
        </p:nvSpPr>
        <p:spPr bwMode="auto">
          <a:xfrm>
            <a:off x="0" y="1568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3316" name="Text Box 15"/>
          <p:cNvSpPr txBox="1">
            <a:spLocks noChangeArrowheads="1"/>
          </p:cNvSpPr>
          <p:nvPr/>
        </p:nvSpPr>
        <p:spPr bwMode="auto">
          <a:xfrm>
            <a:off x="6000750" y="5357813"/>
            <a:ext cx="8858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18800"/>
          <a:lstStyle/>
          <a:p>
            <a:pPr algn="ctr"/>
            <a:r>
              <a:rPr lang="es-ES" sz="2800" b="1">
                <a:solidFill>
                  <a:srgbClr val="FF0000"/>
                </a:solidFill>
                <a:latin typeface="Calibri" pitchFamily="34" charset="0"/>
              </a:rPr>
              <a:t>P</a:t>
            </a:r>
          </a:p>
        </p:txBody>
      </p:sp>
      <p:sp>
        <p:nvSpPr>
          <p:cNvPr id="13317" name="Line 20"/>
          <p:cNvSpPr>
            <a:spLocks noChangeShapeType="1"/>
          </p:cNvSpPr>
          <p:nvPr/>
        </p:nvSpPr>
        <p:spPr bwMode="auto">
          <a:xfrm>
            <a:off x="3451225" y="2146300"/>
            <a:ext cx="23050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13318" name="Line 19"/>
          <p:cNvSpPr>
            <a:spLocks noChangeShapeType="1"/>
          </p:cNvSpPr>
          <p:nvPr/>
        </p:nvSpPr>
        <p:spPr bwMode="auto">
          <a:xfrm>
            <a:off x="5754688" y="2146300"/>
            <a:ext cx="0" cy="244633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3319" name="Line 17"/>
          <p:cNvSpPr>
            <a:spLocks noChangeShapeType="1"/>
          </p:cNvSpPr>
          <p:nvPr/>
        </p:nvSpPr>
        <p:spPr bwMode="auto">
          <a:xfrm>
            <a:off x="1651000" y="5946775"/>
            <a:ext cx="57610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arrow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13320" name="Line 16"/>
          <p:cNvSpPr>
            <a:spLocks noChangeShapeType="1"/>
          </p:cNvSpPr>
          <p:nvPr/>
        </p:nvSpPr>
        <p:spPr bwMode="auto">
          <a:xfrm flipV="1">
            <a:off x="1651000" y="1489075"/>
            <a:ext cx="0" cy="43862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arrow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2786" name="Text Box 8"/>
          <p:cNvSpPr txBox="1">
            <a:spLocks noChangeArrowheads="1"/>
          </p:cNvSpPr>
          <p:nvPr/>
        </p:nvSpPr>
        <p:spPr bwMode="auto">
          <a:xfrm>
            <a:off x="5972175" y="2657475"/>
            <a:ext cx="2314575" cy="842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Energía de Activación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dirty="0">
                <a:latin typeface="+mn-lt"/>
                <a:cs typeface="Times New Roman" pitchFamily="18" charset="0"/>
              </a:rPr>
              <a:t> de la reacción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dirty="0">
                <a:latin typeface="+mn-lt"/>
                <a:cs typeface="Times New Roman" pitchFamily="18" charset="0"/>
              </a:rPr>
              <a:t> NO catalizada</a:t>
            </a:r>
            <a:endParaRPr lang="es-ES_tradnl" sz="1600" dirty="0">
              <a:latin typeface="+mn-lt"/>
              <a:cs typeface="+mn-cs"/>
            </a:endParaRPr>
          </a:p>
        </p:txBody>
      </p:sp>
      <p:sp>
        <p:nvSpPr>
          <p:cNvPr id="13322" name="Text Box 7"/>
          <p:cNvSpPr txBox="1">
            <a:spLocks noChangeArrowheads="1"/>
          </p:cNvSpPr>
          <p:nvPr/>
        </p:nvSpPr>
        <p:spPr bwMode="auto">
          <a:xfrm>
            <a:off x="1357313" y="4425950"/>
            <a:ext cx="92868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18800"/>
          <a:lstStyle/>
          <a:p>
            <a:pPr algn="ctr"/>
            <a:r>
              <a:rPr lang="es-ES" sz="28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S</a:t>
            </a:r>
            <a:endParaRPr lang="es-ES" sz="28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323" name="Freeform 25"/>
          <p:cNvSpPr>
            <a:spLocks/>
          </p:cNvSpPr>
          <p:nvPr/>
        </p:nvSpPr>
        <p:spPr bwMode="auto">
          <a:xfrm>
            <a:off x="1658938" y="1984375"/>
            <a:ext cx="5680075" cy="3660775"/>
          </a:xfrm>
          <a:custGeom>
            <a:avLst/>
            <a:gdLst>
              <a:gd name="T0" fmla="*/ 0 w 3578"/>
              <a:gd name="T1" fmla="*/ 2147483647 h 2306"/>
              <a:gd name="T2" fmla="*/ 2147483647 w 3578"/>
              <a:gd name="T3" fmla="*/ 2147483647 h 2306"/>
              <a:gd name="T4" fmla="*/ 2147483647 w 3578"/>
              <a:gd name="T5" fmla="*/ 2147483647 h 2306"/>
              <a:gd name="T6" fmla="*/ 2147483647 w 3578"/>
              <a:gd name="T7" fmla="*/ 2147483647 h 2306"/>
              <a:gd name="T8" fmla="*/ 2147483647 w 3578"/>
              <a:gd name="T9" fmla="*/ 2147483647 h 2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78"/>
              <a:gd name="T16" fmla="*/ 0 h 2306"/>
              <a:gd name="T17" fmla="*/ 3578 w 3578"/>
              <a:gd name="T18" fmla="*/ 2306 h 2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78" h="2306">
                <a:moveTo>
                  <a:pt x="0" y="1615"/>
                </a:moveTo>
                <a:cubicBezTo>
                  <a:pt x="54" y="1545"/>
                  <a:pt x="118" y="1443"/>
                  <a:pt x="324" y="1195"/>
                </a:cubicBezTo>
                <a:cubicBezTo>
                  <a:pt x="530" y="947"/>
                  <a:pt x="888" y="0"/>
                  <a:pt x="1236" y="127"/>
                </a:cubicBezTo>
                <a:cubicBezTo>
                  <a:pt x="1584" y="254"/>
                  <a:pt x="2024" y="1604"/>
                  <a:pt x="2414" y="1955"/>
                </a:cubicBezTo>
                <a:cubicBezTo>
                  <a:pt x="2804" y="2306"/>
                  <a:pt x="3384" y="2186"/>
                  <a:pt x="3578" y="2232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3324" name="Rectangle 29"/>
          <p:cNvSpPr>
            <a:spLocks noChangeArrowheads="1"/>
          </p:cNvSpPr>
          <p:nvPr/>
        </p:nvSpPr>
        <p:spPr bwMode="auto">
          <a:xfrm>
            <a:off x="571500" y="1114425"/>
            <a:ext cx="5000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1600">
                <a:latin typeface="Calibri" pitchFamily="34" charset="0"/>
              </a:rPr>
              <a:t/>
            </a:r>
            <a:br>
              <a:rPr lang="es-ES" sz="1600">
                <a:latin typeface="Calibri" pitchFamily="34" charset="0"/>
              </a:rPr>
            </a:br>
            <a:endParaRPr lang="es-ES" sz="1600">
              <a:latin typeface="Calibri" pitchFamily="34" charset="0"/>
            </a:endParaRPr>
          </a:p>
          <a:p>
            <a:pPr eaLnBrk="0" hangingPunct="0"/>
            <a:r>
              <a:rPr lang="es-ES_tradnl" sz="1600">
                <a:latin typeface="Calibri" pitchFamily="34" charset="0"/>
                <a:cs typeface="Times New Roman" pitchFamily="18" charset="0"/>
              </a:rPr>
              <a:t> Energía</a:t>
            </a:r>
            <a:endParaRPr lang="es-ES" sz="1600">
              <a:latin typeface="Calibri" pitchFamily="34" charset="0"/>
            </a:endParaRPr>
          </a:p>
          <a:p>
            <a:pPr eaLnBrk="0" hangingPunct="0"/>
            <a:r>
              <a:rPr lang="es-ES_tradnl" sz="1600">
                <a:latin typeface="Calibri" pitchFamily="34" charset="0"/>
                <a:cs typeface="Times New Roman" pitchFamily="18" charset="0"/>
              </a:rPr>
              <a:t> Libre (G)                    Estado de transición o de activación</a:t>
            </a:r>
            <a:endParaRPr lang="es-ES" sz="1600">
              <a:latin typeface="Calibri" pitchFamily="34" charset="0"/>
            </a:endParaRPr>
          </a:p>
          <a:p>
            <a:pPr eaLnBrk="0" hangingPunct="0"/>
            <a:endParaRPr lang="es-ES" sz="1600">
              <a:latin typeface="Calibri" pitchFamily="34" charset="0"/>
            </a:endParaRPr>
          </a:p>
        </p:txBody>
      </p:sp>
      <p:sp>
        <p:nvSpPr>
          <p:cNvPr id="13325" name="Rectangle 32"/>
          <p:cNvSpPr>
            <a:spLocks noChangeArrowheads="1"/>
          </p:cNvSpPr>
          <p:nvPr/>
        </p:nvSpPr>
        <p:spPr bwMode="auto">
          <a:xfrm>
            <a:off x="4243388" y="596265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">
                <a:latin typeface="Calibri" pitchFamily="34" charset="0"/>
                <a:cs typeface="Times New Roman" pitchFamily="18" charset="0"/>
              </a:rPr>
              <a:t>Progreso de la reacción              </a:t>
            </a:r>
            <a:endParaRPr lang="es-ES">
              <a:latin typeface="Calibri" pitchFamily="34" charset="0"/>
            </a:endParaRPr>
          </a:p>
        </p:txBody>
      </p:sp>
      <p:grpSp>
        <p:nvGrpSpPr>
          <p:cNvPr id="2" name="28 Grupo"/>
          <p:cNvGrpSpPr>
            <a:grpSpLocks/>
          </p:cNvGrpSpPr>
          <p:nvPr/>
        </p:nvGrpSpPr>
        <p:grpSpPr bwMode="auto">
          <a:xfrm>
            <a:off x="1571625" y="4071938"/>
            <a:ext cx="7358063" cy="1643062"/>
            <a:chOff x="1650972" y="3998895"/>
            <a:chExt cx="7358143" cy="1643079"/>
          </a:xfrm>
        </p:grpSpPr>
        <p:sp>
          <p:nvSpPr>
            <p:cNvPr id="13328" name="Line 33"/>
            <p:cNvSpPr>
              <a:spLocks noChangeShapeType="1"/>
            </p:cNvSpPr>
            <p:nvPr/>
          </p:nvSpPr>
          <p:spPr bwMode="auto">
            <a:xfrm>
              <a:off x="3235297" y="4010007"/>
              <a:ext cx="431958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grpSp>
          <p:nvGrpSpPr>
            <p:cNvPr id="13329" name="27 Grupo"/>
            <p:cNvGrpSpPr>
              <a:grpSpLocks/>
            </p:cNvGrpSpPr>
            <p:nvPr/>
          </p:nvGrpSpPr>
          <p:grpSpPr bwMode="auto">
            <a:xfrm>
              <a:off x="1650972" y="3998895"/>
              <a:ext cx="7358143" cy="1643079"/>
              <a:chOff x="1650972" y="3998895"/>
              <a:chExt cx="7358143" cy="1643079"/>
            </a:xfrm>
          </p:grpSpPr>
          <p:sp>
            <p:nvSpPr>
              <p:cNvPr id="13330" name="Line 24"/>
              <p:cNvSpPr>
                <a:spLocks noChangeShapeType="1"/>
              </p:cNvSpPr>
              <p:nvPr/>
            </p:nvSpPr>
            <p:spPr bwMode="auto">
              <a:xfrm flipV="1">
                <a:off x="7412009" y="3998895"/>
                <a:ext cx="0" cy="5762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dash"/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3331" name="Freeform 23"/>
              <p:cNvSpPr>
                <a:spLocks/>
              </p:cNvSpPr>
              <p:nvPr/>
            </p:nvSpPr>
            <p:spPr bwMode="auto">
              <a:xfrm>
                <a:off x="1722409" y="3998895"/>
                <a:ext cx="4452937" cy="1487488"/>
              </a:xfrm>
              <a:custGeom>
                <a:avLst/>
                <a:gdLst>
                  <a:gd name="T0" fmla="*/ 0 w 2805"/>
                  <a:gd name="T1" fmla="*/ 2147483647 h 937"/>
                  <a:gd name="T2" fmla="*/ 2147483647 w 2805"/>
                  <a:gd name="T3" fmla="*/ 2147483647 h 937"/>
                  <a:gd name="T4" fmla="*/ 2147483647 w 2805"/>
                  <a:gd name="T5" fmla="*/ 2147483647 h 937"/>
                  <a:gd name="T6" fmla="*/ 2147483647 w 2805"/>
                  <a:gd name="T7" fmla="*/ 2147483647 h 937"/>
                  <a:gd name="T8" fmla="*/ 2147483647 w 2805"/>
                  <a:gd name="T9" fmla="*/ 2147483647 h 937"/>
                  <a:gd name="T10" fmla="*/ 2147483647 w 2805"/>
                  <a:gd name="T11" fmla="*/ 2147483647 h 937"/>
                  <a:gd name="T12" fmla="*/ 2147483647 w 2805"/>
                  <a:gd name="T13" fmla="*/ 2147483647 h 937"/>
                  <a:gd name="T14" fmla="*/ 2147483647 w 2805"/>
                  <a:gd name="T15" fmla="*/ 2147483647 h 937"/>
                  <a:gd name="T16" fmla="*/ 2147483647 w 2805"/>
                  <a:gd name="T17" fmla="*/ 2147483647 h 937"/>
                  <a:gd name="T18" fmla="*/ 2147483647 w 2805"/>
                  <a:gd name="T19" fmla="*/ 2147483647 h 937"/>
                  <a:gd name="T20" fmla="*/ 2147483647 w 2805"/>
                  <a:gd name="T21" fmla="*/ 2147483647 h 937"/>
                  <a:gd name="T22" fmla="*/ 2147483647 w 2805"/>
                  <a:gd name="T23" fmla="*/ 2147483647 h 937"/>
                  <a:gd name="T24" fmla="*/ 2147483647 w 2805"/>
                  <a:gd name="T25" fmla="*/ 2147483647 h 937"/>
                  <a:gd name="T26" fmla="*/ 2147483647 w 2805"/>
                  <a:gd name="T27" fmla="*/ 2147483647 h 937"/>
                  <a:gd name="T28" fmla="*/ 2147483647 w 2805"/>
                  <a:gd name="T29" fmla="*/ 2147483647 h 937"/>
                  <a:gd name="T30" fmla="*/ 2147483647 w 2805"/>
                  <a:gd name="T31" fmla="*/ 2147483647 h 937"/>
                  <a:gd name="T32" fmla="*/ 2147483647 w 2805"/>
                  <a:gd name="T33" fmla="*/ 2147483647 h 937"/>
                  <a:gd name="T34" fmla="*/ 2147483647 w 2805"/>
                  <a:gd name="T35" fmla="*/ 2147483647 h 937"/>
                  <a:gd name="T36" fmla="*/ 2147483647 w 2805"/>
                  <a:gd name="T37" fmla="*/ 2147483647 h 937"/>
                  <a:gd name="T38" fmla="*/ 2147483647 w 2805"/>
                  <a:gd name="T39" fmla="*/ 2147483647 h 937"/>
                  <a:gd name="T40" fmla="*/ 2147483647 w 2805"/>
                  <a:gd name="T41" fmla="*/ 2147483647 h 937"/>
                  <a:gd name="T42" fmla="*/ 2147483647 w 2805"/>
                  <a:gd name="T43" fmla="*/ 2147483647 h 937"/>
                  <a:gd name="T44" fmla="*/ 2147483647 w 2805"/>
                  <a:gd name="T45" fmla="*/ 2147483647 h 937"/>
                  <a:gd name="T46" fmla="*/ 2147483647 w 2805"/>
                  <a:gd name="T47" fmla="*/ 2147483647 h 937"/>
                  <a:gd name="T48" fmla="*/ 2147483647 w 2805"/>
                  <a:gd name="T49" fmla="*/ 2147483647 h 937"/>
                  <a:gd name="T50" fmla="*/ 2147483647 w 2805"/>
                  <a:gd name="T51" fmla="*/ 2147483647 h 937"/>
                  <a:gd name="T52" fmla="*/ 2147483647 w 2805"/>
                  <a:gd name="T53" fmla="*/ 2147483647 h 937"/>
                  <a:gd name="T54" fmla="*/ 2147483647 w 2805"/>
                  <a:gd name="T55" fmla="*/ 2147483647 h 93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805"/>
                  <a:gd name="T85" fmla="*/ 0 h 937"/>
                  <a:gd name="T86" fmla="*/ 2805 w 2805"/>
                  <a:gd name="T87" fmla="*/ 937 h 937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805" h="937">
                    <a:moveTo>
                      <a:pt x="0" y="312"/>
                    </a:moveTo>
                    <a:cubicBezTo>
                      <a:pt x="110" y="302"/>
                      <a:pt x="262" y="164"/>
                      <a:pt x="365" y="138"/>
                    </a:cubicBezTo>
                    <a:cubicBezTo>
                      <a:pt x="400" y="126"/>
                      <a:pt x="488" y="159"/>
                      <a:pt x="494" y="162"/>
                    </a:cubicBezTo>
                    <a:cubicBezTo>
                      <a:pt x="530" y="180"/>
                      <a:pt x="678" y="238"/>
                      <a:pt x="661" y="230"/>
                    </a:cubicBezTo>
                    <a:cubicBezTo>
                      <a:pt x="734" y="249"/>
                      <a:pt x="781" y="241"/>
                      <a:pt x="790" y="218"/>
                    </a:cubicBezTo>
                    <a:cubicBezTo>
                      <a:pt x="810" y="207"/>
                      <a:pt x="863" y="138"/>
                      <a:pt x="884" y="111"/>
                    </a:cubicBezTo>
                    <a:cubicBezTo>
                      <a:pt x="953" y="54"/>
                      <a:pt x="974" y="21"/>
                      <a:pt x="1004" y="15"/>
                    </a:cubicBezTo>
                    <a:cubicBezTo>
                      <a:pt x="1076" y="0"/>
                      <a:pt x="1055" y="0"/>
                      <a:pt x="1109" y="3"/>
                    </a:cubicBezTo>
                    <a:cubicBezTo>
                      <a:pt x="1148" y="6"/>
                      <a:pt x="1177" y="55"/>
                      <a:pt x="1199" y="75"/>
                    </a:cubicBezTo>
                    <a:cubicBezTo>
                      <a:pt x="1219" y="118"/>
                      <a:pt x="1251" y="154"/>
                      <a:pt x="1274" y="180"/>
                    </a:cubicBezTo>
                    <a:cubicBezTo>
                      <a:pt x="1297" y="206"/>
                      <a:pt x="1301" y="225"/>
                      <a:pt x="1335" y="233"/>
                    </a:cubicBezTo>
                    <a:cubicBezTo>
                      <a:pt x="1363" y="240"/>
                      <a:pt x="1415" y="258"/>
                      <a:pt x="1481" y="231"/>
                    </a:cubicBezTo>
                    <a:cubicBezTo>
                      <a:pt x="1508" y="216"/>
                      <a:pt x="1562" y="189"/>
                      <a:pt x="1606" y="189"/>
                    </a:cubicBezTo>
                    <a:cubicBezTo>
                      <a:pt x="1652" y="186"/>
                      <a:pt x="1751" y="247"/>
                      <a:pt x="1752" y="249"/>
                    </a:cubicBezTo>
                    <a:cubicBezTo>
                      <a:pt x="1768" y="267"/>
                      <a:pt x="1842" y="334"/>
                      <a:pt x="1860" y="352"/>
                    </a:cubicBezTo>
                    <a:cubicBezTo>
                      <a:pt x="1890" y="380"/>
                      <a:pt x="1907" y="399"/>
                      <a:pt x="1934" y="429"/>
                    </a:cubicBezTo>
                    <a:cubicBezTo>
                      <a:pt x="1945" y="443"/>
                      <a:pt x="1844" y="333"/>
                      <a:pt x="1967" y="462"/>
                    </a:cubicBezTo>
                    <a:cubicBezTo>
                      <a:pt x="2033" y="525"/>
                      <a:pt x="2013" y="507"/>
                      <a:pt x="2027" y="522"/>
                    </a:cubicBezTo>
                    <a:cubicBezTo>
                      <a:pt x="2041" y="537"/>
                      <a:pt x="2045" y="541"/>
                      <a:pt x="2054" y="552"/>
                    </a:cubicBezTo>
                    <a:cubicBezTo>
                      <a:pt x="2062" y="559"/>
                      <a:pt x="2070" y="575"/>
                      <a:pt x="2081" y="588"/>
                    </a:cubicBezTo>
                    <a:cubicBezTo>
                      <a:pt x="2092" y="601"/>
                      <a:pt x="2108" y="615"/>
                      <a:pt x="2122" y="630"/>
                    </a:cubicBezTo>
                    <a:cubicBezTo>
                      <a:pt x="2135" y="646"/>
                      <a:pt x="2143" y="646"/>
                      <a:pt x="2165" y="675"/>
                    </a:cubicBezTo>
                    <a:cubicBezTo>
                      <a:pt x="2215" y="715"/>
                      <a:pt x="2240" y="732"/>
                      <a:pt x="2294" y="774"/>
                    </a:cubicBezTo>
                    <a:cubicBezTo>
                      <a:pt x="2330" y="795"/>
                      <a:pt x="2330" y="792"/>
                      <a:pt x="2357" y="813"/>
                    </a:cubicBezTo>
                    <a:cubicBezTo>
                      <a:pt x="2384" y="828"/>
                      <a:pt x="2418" y="848"/>
                      <a:pt x="2461" y="860"/>
                    </a:cubicBezTo>
                    <a:cubicBezTo>
                      <a:pt x="2497" y="887"/>
                      <a:pt x="2564" y="903"/>
                      <a:pt x="2622" y="903"/>
                    </a:cubicBezTo>
                    <a:cubicBezTo>
                      <a:pt x="2643" y="903"/>
                      <a:pt x="2655" y="922"/>
                      <a:pt x="2676" y="922"/>
                    </a:cubicBezTo>
                    <a:cubicBezTo>
                      <a:pt x="2751" y="917"/>
                      <a:pt x="2731" y="937"/>
                      <a:pt x="2805" y="937"/>
                    </a:cubicBez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2781" name="Text Box 22"/>
              <p:cNvSpPr txBox="1">
                <a:spLocks noChangeArrowheads="1"/>
              </p:cNvSpPr>
              <p:nvPr/>
            </p:nvSpPr>
            <p:spPr bwMode="auto">
              <a:xfrm>
                <a:off x="7651787" y="4070333"/>
                <a:ext cx="1357328" cy="157164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rIns="5400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600" b="1" dirty="0">
                    <a:solidFill>
                      <a:srgbClr val="FF0000"/>
                    </a:solidFill>
                    <a:latin typeface="+mn-lt"/>
                    <a:cs typeface="Times New Roman" pitchFamily="18" charset="0"/>
                  </a:rPr>
                  <a:t>Energía de Activación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600" b="1" dirty="0">
                    <a:latin typeface="+mn-lt"/>
                    <a:cs typeface="Times New Roman" pitchFamily="18" charset="0"/>
                  </a:rPr>
                  <a:t>de la reacción </a:t>
                </a:r>
                <a:r>
                  <a:rPr lang="es-ES" sz="1600" b="1" i="1" dirty="0">
                    <a:solidFill>
                      <a:srgbClr val="0000FF"/>
                    </a:solidFill>
                    <a:latin typeface="+mn-lt"/>
                    <a:cs typeface="Times New Roman" pitchFamily="18" charset="0"/>
                  </a:rPr>
                  <a:t>CATALIZADA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600" b="1" dirty="0">
                    <a:solidFill>
                      <a:srgbClr val="0000FF"/>
                    </a:solidFill>
                    <a:latin typeface="+mn-lt"/>
                    <a:cs typeface="Times New Roman" pitchFamily="18" charset="0"/>
                  </a:rPr>
                  <a:t>por una ENZIMA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 sz="1600" b="1" dirty="0">
                  <a:solidFill>
                    <a:srgbClr val="0000FF"/>
                  </a:solidFill>
                  <a:latin typeface="+mn-lt"/>
                  <a:cs typeface="Times New Roman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600" b="1" dirty="0">
                    <a:solidFill>
                      <a:srgbClr val="0000FF"/>
                    </a:solidFill>
                    <a:latin typeface="+mn-lt"/>
                    <a:cs typeface="Times New Roman" pitchFamily="18" charset="0"/>
                  </a:rPr>
                  <a:t>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 b="1" dirty="0">
                  <a:solidFill>
                    <a:srgbClr val="0000FF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13333" name="Line 18"/>
              <p:cNvSpPr>
                <a:spLocks noChangeShapeType="1"/>
              </p:cNvSpPr>
              <p:nvPr/>
            </p:nvSpPr>
            <p:spPr bwMode="auto">
              <a:xfrm>
                <a:off x="1650972" y="4529120"/>
                <a:ext cx="58324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3334" name="Text Box 37"/>
              <p:cNvSpPr txBox="1">
                <a:spLocks noChangeArrowheads="1"/>
              </p:cNvSpPr>
              <p:nvPr/>
            </p:nvSpPr>
            <p:spPr bwMode="auto">
              <a:xfrm>
                <a:off x="2428860" y="4568619"/>
                <a:ext cx="912834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Enz-</a:t>
                </a:r>
                <a:r>
                  <a:rPr lang="es-ES" b="1">
                    <a:solidFill>
                      <a:srgbClr val="FF0000"/>
                    </a:solidFill>
                    <a:latin typeface="Calibri" pitchFamily="34" charset="0"/>
                  </a:rPr>
                  <a:t>S</a:t>
                </a:r>
              </a:p>
            </p:txBody>
          </p:sp>
          <p:sp>
            <p:nvSpPr>
              <p:cNvPr id="13335" name="Text Box 38"/>
              <p:cNvSpPr txBox="1">
                <a:spLocks noChangeArrowheads="1"/>
              </p:cNvSpPr>
              <p:nvPr/>
            </p:nvSpPr>
            <p:spPr bwMode="auto">
              <a:xfrm>
                <a:off x="3643306" y="4568619"/>
                <a:ext cx="833465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Enz-</a:t>
                </a:r>
                <a:r>
                  <a:rPr lang="es-ES" b="1">
                    <a:solidFill>
                      <a:srgbClr val="FF0000"/>
                    </a:solidFill>
                    <a:latin typeface="Calibri" pitchFamily="34" charset="0"/>
                  </a:rPr>
                  <a:t>P</a:t>
                </a:r>
              </a:p>
            </p:txBody>
          </p:sp>
        </p:grpSp>
      </p:grpSp>
      <p:cxnSp>
        <p:nvCxnSpPr>
          <p:cNvPr id="31" name="30 Conector recto"/>
          <p:cNvCxnSpPr>
            <a:stCxn id="13323" idx="0"/>
          </p:cNvCxnSpPr>
          <p:nvPr/>
        </p:nvCxnSpPr>
        <p:spPr>
          <a:xfrm>
            <a:off x="1658938" y="4548188"/>
            <a:ext cx="42703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43063" y="571500"/>
            <a:ext cx="6643687" cy="683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Energía de activación (</a:t>
            </a:r>
            <a:r>
              <a:rPr lang="es-MX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Ea</a:t>
            </a: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): </a:t>
            </a:r>
            <a:r>
              <a:rPr lang="es-MX" dirty="0">
                <a:latin typeface="Arial" pitchFamily="34" charset="0"/>
                <a:cs typeface="Arial" pitchFamily="34" charset="0"/>
              </a:rPr>
              <a:t>es la energía necesaria para alcanzar el estado activado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El </a:t>
            </a:r>
            <a:r>
              <a:rPr lang="es-MX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estado de transición</a:t>
            </a:r>
            <a:r>
              <a:rPr lang="es-MX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o </a:t>
            </a:r>
            <a:r>
              <a:rPr lang="es-MX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barrera de activación</a:t>
            </a:r>
            <a:r>
              <a:rPr lang="es-MX" dirty="0">
                <a:latin typeface="Arial" pitchFamily="34" charset="0"/>
                <a:cs typeface="Arial" pitchFamily="34" charset="0"/>
              </a:rPr>
              <a:t>, representa los cambios que se generan en la molécula del 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Es por esto que las reacciones </a:t>
            </a:r>
            <a:r>
              <a:rPr lang="es-MX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sin catalizar tienden a ser muy lentas.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Todas las moléculas biológicas son muy estables al pH neutro, temperatura suave y ambiente acuoso en el interior de las células.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Todas las reacciones químicas celulares se llevan a cabo porque </a:t>
            </a:r>
            <a:r>
              <a:rPr lang="es-MX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las enzimas actúan disminuyendo la barrera energética entre el S y el P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Las enzimas actúan disminuyendo la </a:t>
            </a:r>
            <a:r>
              <a:rPr lang="es-MX" sz="2400" b="1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Ea</a:t>
            </a:r>
            <a:endParaRPr lang="es-MX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1744</Words>
  <Application>Microsoft Office PowerPoint</Application>
  <PresentationFormat>Presentación en pantalla (4:3)</PresentationFormat>
  <Paragraphs>468</Paragraphs>
  <Slides>42</Slides>
  <Notes>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4" baseType="lpstr">
      <vt:lpstr>Tema de Office</vt:lpstr>
      <vt:lpstr>Imagen de mapa de bits</vt:lpstr>
      <vt:lpstr>QUÍMICA BIOLÓGICA</vt:lpstr>
      <vt:lpstr>Diapositiva 2</vt:lpstr>
      <vt:lpstr>Diapositiva 3</vt:lpstr>
      <vt:lpstr>ACTIVIDAD ENZIMÁTICA</vt:lpstr>
      <vt:lpstr>Diapositiva 5</vt:lpstr>
      <vt:lpstr>Diapositiva 6</vt:lpstr>
      <vt:lpstr>Diapositiva 7</vt:lpstr>
      <vt:lpstr>Diagrama de coordenadas de una reacción catalizada y sin catalizar</vt:lpstr>
      <vt:lpstr>Diapositiva 9</vt:lpstr>
      <vt:lpstr>Factores que afectan  la Actividad Enzimática</vt:lpstr>
      <vt:lpstr>Efecto de la concentración  de Enzima  sobre la Actividad Enzimática</vt:lpstr>
      <vt:lpstr>Diapositiva 12</vt:lpstr>
      <vt:lpstr>Ejemplos de enzimas con diferentes pH óptimo</vt:lpstr>
      <vt:lpstr>Influencia de la Temperatura  sobre la Actividad Enzimática</vt:lpstr>
      <vt:lpstr>Diapositiva 15</vt:lpstr>
      <vt:lpstr>Diapositiva 16</vt:lpstr>
      <vt:lpstr>Diapositiva 17</vt:lpstr>
      <vt:lpstr>Gráfica doble recíproca o de  Lineweaver-Burk</vt:lpstr>
      <vt:lpstr>INHIBICIÓN ENZIMÁTICA</vt:lpstr>
      <vt:lpstr>INHIBICION REVERSIBLE</vt:lpstr>
      <vt:lpstr>Ejemplo de Inhibidor competitivo</vt:lpstr>
      <vt:lpstr>Diapositiva 22</vt:lpstr>
      <vt:lpstr>INHIBICION  NO  COMPETITIVA</vt:lpstr>
      <vt:lpstr>Diapositiva 24</vt:lpstr>
      <vt:lpstr>Características de los diferentes tipos de inhibición reversible </vt:lpstr>
      <vt:lpstr>Acción de inhibidores a distinta concentración</vt:lpstr>
      <vt:lpstr>INHIBICION IRREVERSIBLE</vt:lpstr>
      <vt:lpstr>INHIBICION IRREVERSIBLE</vt:lpstr>
      <vt:lpstr>REGULACIÓN DE LAS REACCIONES CATALIZADAS POR ENZIMAS</vt:lpstr>
      <vt:lpstr>ENZIMAS ALOSTÉRICAS</vt:lpstr>
      <vt:lpstr>Diapositiva 31</vt:lpstr>
      <vt:lpstr>ENZIMAS ALOSTÉRICAS</vt:lpstr>
      <vt:lpstr>CINETICA DE UNA ENZIMA ALOSTÉRICA Curva Sigmoidea</vt:lpstr>
      <vt:lpstr>EJEMPLOS DE ENZIMAS ALOSTÉRICAS</vt:lpstr>
      <vt:lpstr>Ej. Regulación Alostérica Actividad de Aspartato transcarbamilasa (ATCasa)</vt:lpstr>
      <vt:lpstr>REGULACIÓN POR MODIFICACIÓN COVALENTE</vt:lpstr>
      <vt:lpstr>Diapositiva 37</vt:lpstr>
      <vt:lpstr>REGULACIÓN POR PROTEÓLISIS</vt:lpstr>
      <vt:lpstr>ISOENZIMAS</vt:lpstr>
      <vt:lpstr>Lactato deshidrogenasa (LDH)</vt:lpstr>
      <vt:lpstr>Ejemplo de isoenzimas:  Glucoquinasa y Hexoquinasa</vt:lpstr>
      <vt:lpstr>Diapositiva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ali y facu</cp:lastModifiedBy>
  <cp:revision>134</cp:revision>
  <dcterms:created xsi:type="dcterms:W3CDTF">2014-08-21T21:38:10Z</dcterms:created>
  <dcterms:modified xsi:type="dcterms:W3CDTF">2016-08-11T23:55:01Z</dcterms:modified>
</cp:coreProperties>
</file>